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604" r:id="rId3"/>
    <p:sldId id="605" r:id="rId4"/>
    <p:sldId id="606" r:id="rId5"/>
    <p:sldId id="607" r:id="rId6"/>
    <p:sldId id="611" r:id="rId7"/>
    <p:sldId id="612" r:id="rId8"/>
    <p:sldId id="614" r:id="rId9"/>
    <p:sldId id="615" r:id="rId10"/>
    <p:sldId id="616" r:id="rId11"/>
    <p:sldId id="617" r:id="rId12"/>
    <p:sldId id="618" r:id="rId13"/>
    <p:sldId id="619" r:id="rId14"/>
    <p:sldId id="620" r:id="rId15"/>
    <p:sldId id="621" r:id="rId16"/>
    <p:sldId id="622" r:id="rId17"/>
    <p:sldId id="623" r:id="rId18"/>
    <p:sldId id="624" r:id="rId19"/>
    <p:sldId id="625" r:id="rId20"/>
    <p:sldId id="626" r:id="rId21"/>
    <p:sldId id="627" r:id="rId22"/>
    <p:sldId id="628" r:id="rId23"/>
    <p:sldId id="629" r:id="rId24"/>
    <p:sldId id="630" r:id="rId25"/>
    <p:sldId id="631" r:id="rId26"/>
    <p:sldId id="632" r:id="rId27"/>
    <p:sldId id="633" r:id="rId28"/>
    <p:sldId id="634" r:id="rId29"/>
    <p:sldId id="635" r:id="rId30"/>
    <p:sldId id="636" r:id="rId31"/>
    <p:sldId id="637" r:id="rId32"/>
    <p:sldId id="638" r:id="rId33"/>
    <p:sldId id="639" r:id="rId34"/>
    <p:sldId id="64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263007F-7F2B-4611-9165-940CAA0E3A5D}">
          <p14:sldIdLst>
            <p14:sldId id="256"/>
            <p14:sldId id="604"/>
            <p14:sldId id="605"/>
            <p14:sldId id="606"/>
            <p14:sldId id="607"/>
            <p14:sldId id="611"/>
            <p14:sldId id="612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3173" autoAdjust="0"/>
  </p:normalViewPr>
  <p:slideViewPr>
    <p:cSldViewPr>
      <p:cViewPr varScale="1">
        <p:scale>
          <a:sx n="70" d="100"/>
          <a:sy n="70" d="100"/>
        </p:scale>
        <p:origin x="108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9829A-6BEA-4081-80F1-1781354D31D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BA92F-9A2C-499F-BFBF-DD106A28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A7CB-37B0-4623-A7B2-BD341A289C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Computational Physics</a:t>
            </a:r>
            <a:br>
              <a:rPr lang="en-US" dirty="0" smtClean="0"/>
            </a:br>
            <a:r>
              <a:rPr lang="en-US" dirty="0" smtClean="0"/>
              <a:t>(Lecture 1</a:t>
            </a:r>
            <a:r>
              <a:rPr lang="en-US" altLang="zh-CN" dirty="0" smtClean="0"/>
              <a:t>4</a:t>
            </a:r>
            <a:r>
              <a:rPr lang="en-US" dirty="0" smtClean="0"/>
              <a:t>)	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PHY4061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</a:t>
            </a:r>
            <a:r>
              <a:rPr lang="en-US" dirty="0" smtClean="0"/>
              <a:t>the </a:t>
            </a:r>
            <a:r>
              <a:rPr lang="en-US" dirty="0"/>
              <a:t>equations are linear if the sources and other quantities in </a:t>
            </a:r>
            <a:r>
              <a:rPr lang="en-US" dirty="0" smtClean="0"/>
              <a:t>the equations </a:t>
            </a:r>
            <a:r>
              <a:rPr lang="en-US" dirty="0"/>
              <a:t>are not related to the solutions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There are also nonlinear equations </a:t>
            </a:r>
            <a:r>
              <a:rPr lang="en-US" dirty="0" smtClean="0"/>
              <a:t>in physics </a:t>
            </a:r>
            <a:r>
              <a:rPr lang="en-US" dirty="0"/>
              <a:t>that rely heavily on numerical solutions.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the equations </a:t>
            </a:r>
            <a:r>
              <a:rPr lang="en-US" dirty="0" smtClean="0"/>
              <a:t>for fluid dynamics.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Separation of variables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many cases, using a combination of the separation </a:t>
            </a:r>
            <a:r>
              <a:rPr lang="en-US" dirty="0" smtClean="0"/>
              <a:t>of variables </a:t>
            </a:r>
            <a:r>
              <a:rPr lang="en-US" dirty="0"/>
              <a:t>and a numerical scheme increases the speed of computing and the </a:t>
            </a:r>
            <a:r>
              <a:rPr lang="en-US" dirty="0" smtClean="0"/>
              <a:t>accuracy of </a:t>
            </a:r>
            <a:r>
              <a:rPr lang="en-US" dirty="0"/>
              <a:t>the solution</a:t>
            </a:r>
            <a:r>
              <a:rPr lang="en-US" dirty="0" smtClean="0"/>
              <a:t>.</a:t>
            </a:r>
          </a:p>
          <a:p>
            <a:r>
              <a:rPr lang="en-US" dirty="0"/>
              <a:t>The combination of analytic and numerical methods </a:t>
            </a:r>
            <a:r>
              <a:rPr lang="en-US" dirty="0" smtClean="0"/>
              <a:t>becomes critical </a:t>
            </a:r>
            <a:r>
              <a:rPr lang="en-US" dirty="0"/>
              <a:t>in </a:t>
            </a:r>
            <a:r>
              <a:rPr lang="en-US" dirty="0" smtClean="0"/>
              <a:t>cases where </a:t>
            </a:r>
            <a:r>
              <a:rPr lang="en-US" dirty="0"/>
              <a:t>the memory and speed of the available computing </a:t>
            </a:r>
            <a:r>
              <a:rPr lang="en-US" dirty="0" smtClean="0"/>
              <a:t>resources are </a:t>
            </a:r>
            <a:r>
              <a:rPr lang="en-US" dirty="0"/>
              <a:t>limited.</a:t>
            </a:r>
          </a:p>
        </p:txBody>
      </p:sp>
    </p:spTree>
    <p:extLst>
      <p:ext uri="{BB962C8B-B14F-4D97-AF65-F5344CB8AC3E}">
        <p14:creationId xmlns:p14="http://schemas.microsoft.com/office/powerpoint/2010/main" val="23818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variable (time </a:t>
            </a:r>
            <a:r>
              <a:rPr lang="en-US" dirty="0" smtClean="0"/>
              <a:t>or one </a:t>
            </a:r>
            <a:r>
              <a:rPr lang="en-US" dirty="0"/>
              <a:t>of the spatial coordinates) is isolated from the rest, and the solutions of </a:t>
            </a:r>
            <a:r>
              <a:rPr lang="en-US" dirty="0" smtClean="0"/>
              <a:t>the resulting </a:t>
            </a:r>
            <a:r>
              <a:rPr lang="en-US" dirty="0"/>
              <a:t>ordinary differential equations for all the variables are obtained </a:t>
            </a:r>
            <a:r>
              <a:rPr lang="en-US" dirty="0" smtClean="0"/>
              <a:t>before they </a:t>
            </a:r>
            <a:r>
              <a:rPr lang="en-US" dirty="0"/>
              <a:t>are combined into the general solution of the original partial </a:t>
            </a:r>
            <a:r>
              <a:rPr lang="en-US" dirty="0" smtClean="0"/>
              <a:t>differential equation.</a:t>
            </a:r>
          </a:p>
          <a:p>
            <a:r>
              <a:rPr lang="en-US" dirty="0"/>
              <a:t>Boundary and initial conditions are then used to determine </a:t>
            </a:r>
            <a:r>
              <a:rPr lang="en-US" dirty="0" smtClean="0"/>
              <a:t>the unknown </a:t>
            </a:r>
            <a:r>
              <a:rPr lang="en-US" dirty="0"/>
              <a:t>parameters left in the solution, which usually appear as the </a:t>
            </a:r>
            <a:r>
              <a:rPr lang="en-US" dirty="0" smtClean="0"/>
              <a:t>coefficients or </a:t>
            </a:r>
            <a:r>
              <a:rPr lang="en-US" dirty="0"/>
              <a:t>eigenvalues.</a:t>
            </a:r>
          </a:p>
        </p:txBody>
      </p:sp>
    </p:spTree>
    <p:extLst>
      <p:ext uri="{BB962C8B-B14F-4D97-AF65-F5344CB8AC3E}">
        <p14:creationId xmlns:p14="http://schemas.microsoft.com/office/powerpoint/2010/main" val="16040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first the standing waves on a light, uniform string that has both </a:t>
            </a:r>
            <a:r>
              <a:rPr lang="en-US" dirty="0" smtClean="0"/>
              <a:t>ends (</a:t>
            </a:r>
            <a:r>
              <a:rPr lang="en-US" i="1" dirty="0" smtClean="0"/>
              <a:t>x </a:t>
            </a:r>
            <a:r>
              <a:rPr lang="en-US" dirty="0"/>
              <a:t>= 0 and </a:t>
            </a:r>
            <a:r>
              <a:rPr lang="en-US" i="1" dirty="0"/>
              <a:t>x </a:t>
            </a:r>
            <a:r>
              <a:rPr lang="en-US" dirty="0"/>
              <a:t>= </a:t>
            </a:r>
            <a:r>
              <a:rPr lang="en-US" i="1" dirty="0"/>
              <a:t>L</a:t>
            </a:r>
            <a:r>
              <a:rPr lang="en-US" dirty="0"/>
              <a:t>) fixed.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wave equation </a:t>
            </a:r>
            <a:r>
              <a:rPr lang="en-US" dirty="0" smtClean="0"/>
              <a:t>is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3" t="39303" r="48271" b="55122"/>
          <a:stretch/>
        </p:blipFill>
        <p:spPr bwMode="auto">
          <a:xfrm>
            <a:off x="1638559" y="3772427"/>
            <a:ext cx="5022555" cy="110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638559" y="47251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where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x, t</a:t>
            </a:r>
            <a:r>
              <a:rPr lang="en-US" dirty="0"/>
              <a:t>) is the displacement of the string at the location </a:t>
            </a:r>
            <a:r>
              <a:rPr lang="en-US" i="1" dirty="0"/>
              <a:t>x </a:t>
            </a:r>
            <a:r>
              <a:rPr lang="en-US" dirty="0"/>
              <a:t>and time </a:t>
            </a:r>
            <a:r>
              <a:rPr lang="en-US" i="1" dirty="0"/>
              <a:t>t</a:t>
            </a:r>
            <a:r>
              <a:rPr lang="en-US" dirty="0"/>
              <a:t>, and</a:t>
            </a:r>
          </a:p>
          <a:p>
            <a:r>
              <a:rPr lang="en-US" i="1" dirty="0"/>
              <a:t>c </a:t>
            </a:r>
            <a:r>
              <a:rPr lang="en-US" dirty="0" smtClean="0"/>
              <a:t>=√</a:t>
            </a:r>
            <a:r>
              <a:rPr lang="en-US" dirty="0"/>
              <a:t>(</a:t>
            </a:r>
            <a:r>
              <a:rPr lang="en-US" i="1" dirty="0" smtClean="0"/>
              <a:t>T/ρ) </a:t>
            </a:r>
            <a:r>
              <a:rPr lang="en-US" dirty="0"/>
              <a:t>is the phase speed of the wave, with </a:t>
            </a:r>
            <a:r>
              <a:rPr lang="en-US" i="1" dirty="0"/>
              <a:t>T </a:t>
            </a:r>
            <a:r>
              <a:rPr lang="en-US" dirty="0"/>
              <a:t>being the tension on the string</a:t>
            </a:r>
          </a:p>
          <a:p>
            <a:r>
              <a:rPr lang="en-US" dirty="0"/>
              <a:t>and </a:t>
            </a:r>
            <a:r>
              <a:rPr lang="en-US" i="1" dirty="0"/>
              <a:t>ρ </a:t>
            </a:r>
            <a:r>
              <a:rPr lang="en-US" dirty="0"/>
              <a:t>the linear mass density of the string.</a:t>
            </a:r>
          </a:p>
        </p:txBody>
      </p:sp>
    </p:spTree>
    <p:extLst>
      <p:ext uri="{BB962C8B-B14F-4D97-AF65-F5344CB8AC3E}">
        <p14:creationId xmlns:p14="http://schemas.microsoft.com/office/powerpoint/2010/main" val="25894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boundary condition for fixed </a:t>
            </a:r>
            <a:r>
              <a:rPr lang="en-US" dirty="0" smtClean="0"/>
              <a:t>ends is </a:t>
            </a:r>
            <a:r>
              <a:rPr lang="en-US" i="1" dirty="0"/>
              <a:t>u</a:t>
            </a:r>
            <a:r>
              <a:rPr lang="en-US" dirty="0"/>
              <a:t>(0</a:t>
            </a:r>
            <a:r>
              <a:rPr lang="en-US" i="1" dirty="0"/>
              <a:t>, t</a:t>
            </a:r>
            <a:r>
              <a:rPr lang="en-US" dirty="0"/>
              <a:t>) =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L, t</a:t>
            </a:r>
            <a:r>
              <a:rPr lang="en-US" dirty="0"/>
              <a:t>) = 0 in this case.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we assume that the solution is </a:t>
            </a:r>
            <a:r>
              <a:rPr lang="en-US" dirty="0" smtClean="0"/>
              <a:t>given by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x, t</a:t>
            </a:r>
            <a:r>
              <a:rPr lang="en-US" dirty="0"/>
              <a:t>) = 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r>
              <a:rPr lang="el-GR" dirty="0" smtClean="0"/>
              <a:t>Θ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</a:t>
            </a:r>
            <a:r>
              <a:rPr lang="en-US" i="1" dirty="0"/>
              <a:t>,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9" t="65071" r="47635" b="29354"/>
          <a:stretch/>
        </p:blipFill>
        <p:spPr bwMode="auto">
          <a:xfrm>
            <a:off x="1475656" y="4203340"/>
            <a:ext cx="5022555" cy="110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9" t="65071" r="47635" b="29354"/>
          <a:stretch/>
        </p:blipFill>
        <p:spPr bwMode="auto">
          <a:xfrm>
            <a:off x="1478608" y="4203340"/>
            <a:ext cx="5022555" cy="110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6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the introduced </a:t>
            </a:r>
            <a:r>
              <a:rPr lang="en-US" dirty="0" smtClean="0"/>
              <a:t>parameter (eigenvalue</a:t>
            </a:r>
            <a:r>
              <a:rPr lang="en-US" dirty="0"/>
              <a:t>) </a:t>
            </a:r>
            <a:r>
              <a:rPr lang="en-US" i="1" dirty="0"/>
              <a:t>ω </a:t>
            </a:r>
            <a:r>
              <a:rPr lang="en-US" dirty="0"/>
              <a:t>must be independent of the position from the first ratio </a:t>
            </a:r>
            <a:r>
              <a:rPr lang="en-US" dirty="0" smtClean="0"/>
              <a:t>and independent </a:t>
            </a:r>
            <a:r>
              <a:rPr lang="en-US" dirty="0"/>
              <a:t>of the time from the second ratio</a:t>
            </a:r>
            <a:r>
              <a:rPr lang="en-US" dirty="0" smtClean="0"/>
              <a:t>.</a:t>
            </a:r>
          </a:p>
          <a:p>
            <a:r>
              <a:rPr lang="en-US" dirty="0"/>
              <a:t>we must have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6" t="79051" r="47978" b="15374"/>
          <a:stretch/>
        </p:blipFill>
        <p:spPr bwMode="auto">
          <a:xfrm>
            <a:off x="1478608" y="4203340"/>
            <a:ext cx="5022555" cy="110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929163" y="53695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where </a:t>
            </a:r>
            <a:r>
              <a:rPr lang="en-US" i="1" dirty="0"/>
              <a:t>k </a:t>
            </a:r>
            <a:r>
              <a:rPr lang="en-US" dirty="0"/>
              <a:t>= </a:t>
            </a:r>
            <a:r>
              <a:rPr lang="en-US" i="1" dirty="0"/>
              <a:t>ω/c </a:t>
            </a:r>
            <a:r>
              <a:rPr lang="en-US" dirty="0"/>
              <a:t>is determined from the boundary condition </a:t>
            </a:r>
            <a:r>
              <a:rPr lang="en-US" i="1" dirty="0"/>
              <a:t>X</a:t>
            </a:r>
            <a:r>
              <a:rPr lang="en-US" dirty="0"/>
              <a:t>(0) = 0 and</a:t>
            </a:r>
          </a:p>
          <a:p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 = 0.</a:t>
            </a:r>
          </a:p>
        </p:txBody>
      </p:sp>
    </p:spTree>
    <p:extLst>
      <p:ext uri="{BB962C8B-B14F-4D97-AF65-F5344CB8AC3E}">
        <p14:creationId xmlns:p14="http://schemas.microsoft.com/office/powerpoint/2010/main" val="343501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We can view either </a:t>
            </a:r>
            <a:r>
              <a:rPr lang="en-US" i="1" dirty="0"/>
              <a:t>ω </a:t>
            </a:r>
            <a:r>
              <a:rPr lang="en-US" dirty="0"/>
              <a:t>or </a:t>
            </a:r>
            <a:r>
              <a:rPr lang="en-US" i="1" dirty="0"/>
              <a:t>k </a:t>
            </a:r>
            <a:r>
              <a:rPr lang="en-US" dirty="0"/>
              <a:t>as being the eigenvalue sought for </a:t>
            </a:r>
            <a:r>
              <a:rPr lang="en-US" dirty="0" smtClean="0"/>
              <a:t>the eigenvalue </a:t>
            </a:r>
            <a:r>
              <a:rPr lang="en-US" dirty="0"/>
              <a:t>problem </a:t>
            </a:r>
            <a:r>
              <a:rPr lang="en-US" dirty="0" smtClean="0"/>
              <a:t>under </a:t>
            </a:r>
            <a:r>
              <a:rPr lang="en-US" dirty="0"/>
              <a:t>the given boundary condition.</a:t>
            </a:r>
          </a:p>
          <a:p>
            <a:r>
              <a:rPr lang="en-US" dirty="0"/>
              <a:t>The two independent, analytical solutions </a:t>
            </a:r>
            <a:r>
              <a:rPr lang="en-US" dirty="0" smtClean="0"/>
              <a:t>are </a:t>
            </a:r>
            <a:r>
              <a:rPr lang="en-US" dirty="0"/>
              <a:t>sin </a:t>
            </a:r>
            <a:r>
              <a:rPr lang="en-US" i="1" dirty="0" err="1"/>
              <a:t>kx</a:t>
            </a:r>
            <a:r>
              <a:rPr lang="en-US" i="1" dirty="0"/>
              <a:t> </a:t>
            </a:r>
            <a:r>
              <a:rPr lang="en-US" dirty="0"/>
              <a:t>and cos </a:t>
            </a:r>
            <a:r>
              <a:rPr lang="en-US" i="1" dirty="0" err="1"/>
              <a:t>kx</a:t>
            </a:r>
            <a:r>
              <a:rPr lang="en-US" dirty="0"/>
              <a:t>.</a:t>
            </a:r>
          </a:p>
          <a:p>
            <a:r>
              <a:rPr lang="en-US" dirty="0"/>
              <a:t>Then we </a:t>
            </a:r>
            <a:r>
              <a:rPr lang="en-US" dirty="0" smtClean="0"/>
              <a:t>have </a:t>
            </a:r>
            <a:r>
              <a:rPr lang="es-ES" i="1" dirty="0" smtClean="0"/>
              <a:t>X</a:t>
            </a:r>
            <a:r>
              <a:rPr lang="es-ES" dirty="0" smtClean="0"/>
              <a:t>(</a:t>
            </a:r>
            <a:r>
              <a:rPr lang="es-ES" i="1" dirty="0" smtClean="0"/>
              <a:t>x</a:t>
            </a:r>
            <a:r>
              <a:rPr lang="es-ES" dirty="0"/>
              <a:t>) = </a:t>
            </a:r>
            <a:r>
              <a:rPr lang="es-ES" i="1" dirty="0"/>
              <a:t>A </a:t>
            </a:r>
            <a:r>
              <a:rPr lang="es-ES" dirty="0"/>
              <a:t>sin </a:t>
            </a:r>
            <a:r>
              <a:rPr lang="es-ES" i="1" dirty="0" err="1"/>
              <a:t>kx</a:t>
            </a:r>
            <a:r>
              <a:rPr lang="es-ES" i="1" dirty="0"/>
              <a:t> </a:t>
            </a:r>
            <a:r>
              <a:rPr lang="es-ES" dirty="0"/>
              <a:t>+ </a:t>
            </a:r>
            <a:r>
              <a:rPr lang="es-ES" i="1" dirty="0"/>
              <a:t>B </a:t>
            </a:r>
            <a:r>
              <a:rPr lang="es-ES" dirty="0" err="1"/>
              <a:t>cos</a:t>
            </a:r>
            <a:r>
              <a:rPr lang="es-ES" dirty="0"/>
              <a:t> </a:t>
            </a:r>
            <a:r>
              <a:rPr lang="es-ES" i="1" dirty="0" err="1"/>
              <a:t>kx</a:t>
            </a:r>
            <a:r>
              <a:rPr lang="es-ES" i="1" dirty="0" smtClean="0"/>
              <a:t>.</a:t>
            </a:r>
          </a:p>
          <a:p>
            <a:r>
              <a:rPr lang="en-US" dirty="0"/>
              <a:t>From the boundary condition </a:t>
            </a:r>
            <a:r>
              <a:rPr lang="en-US" i="1" dirty="0"/>
              <a:t>X</a:t>
            </a:r>
            <a:r>
              <a:rPr lang="en-US" dirty="0"/>
              <a:t>(0) = 0, we must have </a:t>
            </a:r>
            <a:r>
              <a:rPr lang="en-US" i="1" dirty="0"/>
              <a:t>B </a:t>
            </a:r>
            <a:r>
              <a:rPr lang="en-US" dirty="0"/>
              <a:t>= 0; from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 = 0,</a:t>
            </a:r>
          </a:p>
          <a:p>
            <a:r>
              <a:rPr lang="en-US" dirty="0"/>
              <a:t>we must </a:t>
            </a:r>
            <a:r>
              <a:rPr lang="en-US" dirty="0" smtClean="0"/>
              <a:t>have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/>
              <a:t>n</a:t>
            </a:r>
            <a:r>
              <a:rPr lang="el-GR" i="1" dirty="0" smtClean="0"/>
              <a:t>π</a:t>
            </a:r>
            <a:r>
              <a:rPr lang="en-US" i="1" dirty="0" smtClean="0"/>
              <a:t>/L</a:t>
            </a:r>
          </a:p>
          <a:p>
            <a:r>
              <a:rPr lang="en-US" dirty="0"/>
              <a:t>with </a:t>
            </a:r>
            <a:r>
              <a:rPr lang="en-US" i="1" dirty="0"/>
              <a:t>n </a:t>
            </a:r>
            <a:r>
              <a:rPr lang="en-US" dirty="0"/>
              <a:t>= 1</a:t>
            </a:r>
            <a:r>
              <a:rPr lang="en-US" i="1" dirty="0"/>
              <a:t>, </a:t>
            </a:r>
            <a:r>
              <a:rPr lang="en-US" dirty="0"/>
              <a:t>2</a:t>
            </a:r>
            <a:r>
              <a:rPr lang="en-US" i="1" dirty="0"/>
              <a:t>, . . . ,</a:t>
            </a:r>
            <a:r>
              <a:rPr lang="en-US" dirty="0"/>
              <a:t>∞. </a:t>
            </a:r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/>
              <a:t>this </a:t>
            </a:r>
            <a:r>
              <a:rPr lang="en-US" i="1" dirty="0" err="1"/>
              <a:t>k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in the equation for </a:t>
            </a:r>
            <a:r>
              <a:rPr lang="el-GR" dirty="0" smtClean="0"/>
              <a:t>Θ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), we </a:t>
            </a:r>
            <a:r>
              <a:rPr lang="en-US" dirty="0" smtClean="0"/>
              <a:t>obtain </a:t>
            </a:r>
            <a:r>
              <a:rPr lang="el-GR" dirty="0"/>
              <a:t>Θ</a:t>
            </a:r>
            <a:r>
              <a:rPr lang="es-ES" dirty="0" smtClean="0"/>
              <a:t>(</a:t>
            </a:r>
            <a:r>
              <a:rPr lang="es-ES" i="1" dirty="0" smtClean="0"/>
              <a:t>t</a:t>
            </a:r>
            <a:r>
              <a:rPr lang="es-ES" dirty="0"/>
              <a:t>) = </a:t>
            </a:r>
            <a:r>
              <a:rPr lang="es-ES" i="1" dirty="0"/>
              <a:t>C </a:t>
            </a:r>
            <a:r>
              <a:rPr lang="es-ES" dirty="0"/>
              <a:t>sin </a:t>
            </a:r>
            <a:r>
              <a:rPr lang="es-ES" i="1" dirty="0" err="1" smtClean="0"/>
              <a:t>ω</a:t>
            </a:r>
            <a:r>
              <a:rPr lang="es-ES" i="1" baseline="-25000" dirty="0" err="1" smtClean="0"/>
              <a:t>n</a:t>
            </a:r>
            <a:r>
              <a:rPr lang="es-ES" i="1" dirty="0" smtClean="0"/>
              <a:t> </a:t>
            </a:r>
            <a:r>
              <a:rPr lang="en-US" altLang="zh-CN" i="1" dirty="0" smtClean="0"/>
              <a:t>t</a:t>
            </a:r>
            <a:r>
              <a:rPr lang="es-ES" i="1" dirty="0" smtClean="0"/>
              <a:t> </a:t>
            </a:r>
            <a:r>
              <a:rPr lang="es-ES" dirty="0"/>
              <a:t>+ </a:t>
            </a:r>
            <a:r>
              <a:rPr lang="es-ES" i="1" dirty="0"/>
              <a:t>D </a:t>
            </a:r>
            <a:r>
              <a:rPr lang="es-ES" dirty="0" err="1"/>
              <a:t>cos</a:t>
            </a:r>
            <a:r>
              <a:rPr lang="es-ES" dirty="0"/>
              <a:t> </a:t>
            </a:r>
            <a:r>
              <a:rPr lang="es-ES" i="1" dirty="0" err="1" smtClean="0"/>
              <a:t>ω</a:t>
            </a:r>
            <a:r>
              <a:rPr lang="es-ES" i="1" baseline="-25000" dirty="0" err="1" smtClean="0"/>
              <a:t>n</a:t>
            </a:r>
            <a:r>
              <a:rPr lang="es-ES" i="1" dirty="0" smtClean="0"/>
              <a:t> t,</a:t>
            </a:r>
          </a:p>
          <a:p>
            <a:r>
              <a:rPr lang="en-US" dirty="0" smtClean="0"/>
              <a:t>With </a:t>
            </a:r>
            <a:r>
              <a:rPr lang="el-GR" i="1" dirty="0" smtClean="0"/>
              <a:t>ω</a:t>
            </a:r>
            <a:r>
              <a:rPr lang="en-US" i="1" baseline="-25000" dirty="0" smtClean="0"/>
              <a:t>n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 err="1" smtClean="0"/>
              <a:t>ck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/>
              <a:t>n</a:t>
            </a:r>
            <a:r>
              <a:rPr lang="el-GR" i="1" dirty="0"/>
              <a:t>π</a:t>
            </a:r>
            <a:r>
              <a:rPr lang="en-US" i="1" dirty="0" smtClean="0"/>
              <a:t>c/L</a:t>
            </a:r>
          </a:p>
          <a:p>
            <a:r>
              <a:rPr lang="en-US" dirty="0"/>
              <a:t>Combining the solutions for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and </a:t>
            </a:r>
            <a:r>
              <a:rPr lang="el-GR" dirty="0"/>
              <a:t>Θ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), we obtain the general </a:t>
            </a:r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0" t="38729" r="43432" b="55328"/>
          <a:stretch/>
        </p:blipFill>
        <p:spPr bwMode="auto">
          <a:xfrm>
            <a:off x="2411760" y="5385000"/>
            <a:ext cx="5374021" cy="76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07221" y="617319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where 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i="1" dirty="0" smtClean="0"/>
              <a:t> </a:t>
            </a:r>
            <a:r>
              <a:rPr lang="en-US" dirty="0"/>
              <a:t>and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dirty="0"/>
              <a:t>are two sets of parameters that are determined by the initial </a:t>
            </a:r>
            <a:r>
              <a:rPr lang="en-US" dirty="0" smtClean="0"/>
              <a:t>displacement </a:t>
            </a:r>
            <a:r>
              <a:rPr lang="en-US" i="1" dirty="0" smtClean="0"/>
              <a:t>u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dirty="0"/>
              <a:t>, </a:t>
            </a:r>
            <a:r>
              <a:rPr lang="en-US" dirty="0"/>
              <a:t>0) = </a:t>
            </a:r>
            <a:r>
              <a:rPr lang="en-US" i="1" dirty="0" smtClean="0"/>
              <a:t>u</a:t>
            </a:r>
            <a:r>
              <a:rPr lang="en-US" baseline="-25000" dirty="0" smtClean="0"/>
              <a:t>0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/>
              <a:t>) and the initial velocity </a:t>
            </a:r>
            <a:r>
              <a:rPr lang="en-US" i="1" dirty="0"/>
              <a:t>∂u</a:t>
            </a:r>
            <a:r>
              <a:rPr lang="en-US" dirty="0"/>
              <a:t>(</a:t>
            </a:r>
            <a:r>
              <a:rPr lang="en-US" i="1" dirty="0"/>
              <a:t>x, t</a:t>
            </a:r>
            <a:r>
              <a:rPr lang="en-US" dirty="0"/>
              <a:t>)</a:t>
            </a:r>
            <a:r>
              <a:rPr lang="en-US" i="1" dirty="0"/>
              <a:t>/∂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/>
              <a:t>v</a:t>
            </a:r>
            <a:r>
              <a:rPr lang="en-US" dirty="0"/>
              <a:t>0(</a:t>
            </a:r>
            <a:r>
              <a:rPr lang="en-US" i="1" dirty="0"/>
              <a:t>x</a:t>
            </a:r>
            <a:r>
              <a:rPr lang="en-US" dirty="0"/>
              <a:t>) when </a:t>
            </a:r>
            <a:r>
              <a:rPr lang="en-US" i="1" dirty="0" smtClean="0"/>
              <a:t>t</a:t>
            </a:r>
            <a:r>
              <a:rPr lang="en-US" dirty="0" smtClean="0"/>
              <a:t>=0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00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i="1" dirty="0" smtClean="0"/>
              <a:t>t </a:t>
            </a:r>
            <a:r>
              <a:rPr lang="en-US" dirty="0"/>
              <a:t>= 0 for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x, t</a:t>
            </a:r>
            <a:r>
              <a:rPr lang="en-US" dirty="0"/>
              <a:t>) </a:t>
            </a:r>
            <a:r>
              <a:rPr lang="en-US" dirty="0" smtClean="0"/>
              <a:t>and </a:t>
            </a:r>
            <a:r>
              <a:rPr lang="en-US" dirty="0"/>
              <a:t>its partial derivative of time, we </a:t>
            </a:r>
            <a:r>
              <a:rPr lang="en-US" dirty="0" smtClean="0"/>
              <a:t>have: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51" r="34100" b="38321"/>
          <a:stretch/>
        </p:blipFill>
        <p:spPr bwMode="auto">
          <a:xfrm>
            <a:off x="2051720" y="2852936"/>
            <a:ext cx="4146391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1" t="62768" r="35269" b="23504"/>
          <a:stretch/>
        </p:blipFill>
        <p:spPr bwMode="auto">
          <a:xfrm>
            <a:off x="2022691" y="4725144"/>
            <a:ext cx="4146391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26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happens if the string is not light, and/or carries a mass density </a:t>
            </a:r>
            <a:r>
              <a:rPr lang="en-US" i="1" dirty="0" smtClean="0"/>
              <a:t>ρ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that is not a constant?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is </a:t>
            </a:r>
            <a:r>
              <a:rPr lang="en-US" dirty="0"/>
              <a:t>an inhomogeneous equation. We can solve it with a general solution of </a:t>
            </a:r>
            <a:r>
              <a:rPr lang="en-US" dirty="0" smtClean="0"/>
              <a:t>the homogeneous </a:t>
            </a:r>
            <a:r>
              <a:rPr lang="en-US" dirty="0"/>
              <a:t>equation </a:t>
            </a:r>
            <a:r>
              <a:rPr lang="en-US" i="1" dirty="0" smtClean="0"/>
              <a:t>u</a:t>
            </a:r>
            <a:r>
              <a:rPr lang="en-US" baseline="-25000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dirty="0"/>
              <a:t>, t</a:t>
            </a:r>
            <a:r>
              <a:rPr lang="en-US" dirty="0"/>
              <a:t>) (with </a:t>
            </a:r>
            <a:r>
              <a:rPr lang="en-US" i="1" dirty="0"/>
              <a:t>g </a:t>
            </a:r>
            <a:r>
              <a:rPr lang="en-US" dirty="0"/>
              <a:t>= 0) and a particular solution </a:t>
            </a:r>
            <a:r>
              <a:rPr lang="en-US" i="1" dirty="0" smtClean="0"/>
              <a:t>u</a:t>
            </a:r>
            <a:r>
              <a:rPr lang="en-US" baseline="-25000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dirty="0"/>
              <a:t>, t</a:t>
            </a:r>
            <a:r>
              <a:rPr lang="en-US" dirty="0"/>
              <a:t>) </a:t>
            </a:r>
            <a:r>
              <a:rPr lang="en-US" dirty="0" smtClean="0"/>
              <a:t>of the </a:t>
            </a:r>
            <a:r>
              <a:rPr lang="en-US" dirty="0"/>
              <a:t>inhomogeneous equation.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8" t="42092" r="35366" b="51434"/>
          <a:stretch/>
        </p:blipFill>
        <p:spPr bwMode="auto">
          <a:xfrm>
            <a:off x="323528" y="2636912"/>
            <a:ext cx="5760640" cy="129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987308" y="2607295"/>
            <a:ext cx="29625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g </a:t>
            </a:r>
            <a:r>
              <a:rPr lang="en-US" dirty="0"/>
              <a:t>= 9</a:t>
            </a:r>
            <a:r>
              <a:rPr lang="en-US" i="1" dirty="0"/>
              <a:t>.</a:t>
            </a:r>
            <a:r>
              <a:rPr lang="en-US" dirty="0"/>
              <a:t>80 </a:t>
            </a:r>
            <a:r>
              <a:rPr lang="en-US" dirty="0" smtClean="0"/>
              <a:t>m/s^2 </a:t>
            </a:r>
            <a:r>
              <a:rPr lang="en-US" dirty="0"/>
              <a:t>is the magnitude of the gravitational </a:t>
            </a:r>
            <a:r>
              <a:rPr lang="en-US" dirty="0" smtClean="0"/>
              <a:t>acceleration</a:t>
            </a:r>
          </a:p>
          <a:p>
            <a:r>
              <a:rPr lang="en-US" altLang="zh-CN" i="1" dirty="0" smtClean="0"/>
              <a:t>T: </a:t>
            </a:r>
            <a:r>
              <a:rPr lang="en-US" altLang="zh-CN" dirty="0" smtClean="0"/>
              <a:t>the </a:t>
            </a:r>
            <a:r>
              <a:rPr lang="en-US" altLang="zh-CN" dirty="0"/>
              <a:t>tension on the string</a:t>
            </a:r>
          </a:p>
          <a:p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solution of the homogeneous equation. </a:t>
            </a:r>
            <a:r>
              <a:rPr lang="en-US" dirty="0" smtClean="0"/>
              <a:t>Still</a:t>
            </a:r>
            <a:r>
              <a:rPr lang="en-US" dirty="0"/>
              <a:t> </a:t>
            </a:r>
            <a:r>
              <a:rPr lang="en-US" dirty="0" smtClean="0"/>
              <a:t>separate </a:t>
            </a:r>
            <a:r>
              <a:rPr lang="en-US" i="1" dirty="0"/>
              <a:t>t </a:t>
            </a:r>
            <a:r>
              <a:rPr lang="en-US" dirty="0"/>
              <a:t>from </a:t>
            </a:r>
            <a:r>
              <a:rPr lang="en-US" i="1" dirty="0"/>
              <a:t>x </a:t>
            </a:r>
            <a:r>
              <a:rPr lang="en-US" dirty="0"/>
              <a:t>by taking </a:t>
            </a:r>
            <a:r>
              <a:rPr lang="en-US" i="1" dirty="0" smtClean="0"/>
              <a:t>u</a:t>
            </a:r>
            <a:r>
              <a:rPr lang="en-US" baseline="-25000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dirty="0"/>
              <a:t>, t</a:t>
            </a:r>
            <a:r>
              <a:rPr lang="en-US" dirty="0"/>
              <a:t>) = 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r>
              <a:rPr lang="el-GR" dirty="0" smtClean="0"/>
              <a:t>Θ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); then we </a:t>
            </a:r>
            <a:r>
              <a:rPr lang="en-US" dirty="0" smtClean="0"/>
              <a:t>have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can be solved as an eigenvalue </a:t>
            </a:r>
            <a:r>
              <a:rPr lang="en-US" dirty="0" smtClean="0"/>
              <a:t>problem in ODE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7" t="64549" r="34791" b="29303"/>
          <a:stretch/>
        </p:blipFill>
        <p:spPr bwMode="auto">
          <a:xfrm>
            <a:off x="1328247" y="3231281"/>
            <a:ext cx="6487505" cy="12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6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Linear </a:t>
            </a:r>
            <a:r>
              <a:rPr lang="en-US" b="1" dirty="0" smtClean="0"/>
              <a:t>equations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Many eigenvalue or boundary-value problems are in the </a:t>
            </a:r>
            <a:r>
              <a:rPr lang="en-US" dirty="0" smtClean="0"/>
              <a:t>form of </a:t>
            </a:r>
            <a:r>
              <a:rPr lang="en-US" dirty="0"/>
              <a:t>linear </a:t>
            </a:r>
            <a:r>
              <a:rPr lang="en-US" dirty="0" smtClean="0"/>
              <a:t>equations</a:t>
            </a:r>
          </a:p>
          <a:p>
            <a:pPr lvl="1"/>
            <a:r>
              <a:rPr lang="en-US" i="1" dirty="0"/>
              <a:t>u</a:t>
            </a:r>
            <a:r>
              <a:rPr lang="en-US" i="1" dirty="0" smtClean="0"/>
              <a:t>’’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smtClean="0"/>
              <a:t>d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r>
              <a:rPr lang="en-US" i="1" dirty="0" smtClean="0"/>
              <a:t>u’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i="1" dirty="0"/>
              <a:t>u </a:t>
            </a:r>
            <a:r>
              <a:rPr lang="en-US" dirty="0"/>
              <a:t>=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 smtClean="0"/>
              <a:t>)</a:t>
            </a:r>
            <a:r>
              <a:rPr lang="en-US" i="1" dirty="0" smtClean="0"/>
              <a:t>,</a:t>
            </a:r>
          </a:p>
          <a:p>
            <a:pPr lvl="1"/>
            <a:r>
              <a:rPr lang="en-US" dirty="0"/>
              <a:t>where </a:t>
            </a:r>
            <a:r>
              <a:rPr lang="en-US" i="1" dirty="0"/>
              <a:t>d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and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are functions of </a:t>
            </a:r>
            <a:r>
              <a:rPr lang="en-US" i="1" dirty="0"/>
              <a:t>x</a:t>
            </a:r>
            <a:r>
              <a:rPr lang="en-US" dirty="0" smtClean="0"/>
              <a:t>.</a:t>
            </a:r>
          </a:p>
          <a:p>
            <a:r>
              <a:rPr lang="en-US" dirty="0"/>
              <a:t>Assume that the boundary </a:t>
            </a:r>
            <a:r>
              <a:rPr lang="en-US" dirty="0" smtClean="0"/>
              <a:t>conditions are </a:t>
            </a:r>
            <a:r>
              <a:rPr lang="en-US" i="1" dirty="0"/>
              <a:t>u</a:t>
            </a:r>
            <a:r>
              <a:rPr lang="en-US" dirty="0"/>
              <a:t>(0) = </a:t>
            </a:r>
            <a:r>
              <a:rPr lang="en-US" i="1" dirty="0" smtClean="0"/>
              <a:t>u0</a:t>
            </a:r>
            <a:r>
              <a:rPr lang="en-US" sz="800" dirty="0" smtClean="0"/>
              <a:t> </a:t>
            </a:r>
            <a:r>
              <a:rPr lang="en-US" dirty="0"/>
              <a:t>and </a:t>
            </a:r>
            <a:r>
              <a:rPr lang="en-US" i="1" dirty="0"/>
              <a:t>u</a:t>
            </a:r>
            <a:r>
              <a:rPr lang="en-US" dirty="0"/>
              <a:t>(1) = </a:t>
            </a:r>
            <a:r>
              <a:rPr lang="en-US" i="1" dirty="0" smtClean="0"/>
              <a:t>u1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all </a:t>
            </a:r>
            <a:r>
              <a:rPr lang="en-US" i="1" dirty="0"/>
              <a:t>d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and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are smooth, </a:t>
            </a:r>
            <a:r>
              <a:rPr lang="en-US" dirty="0" smtClean="0"/>
              <a:t>we can </a:t>
            </a:r>
            <a:r>
              <a:rPr lang="en-US" dirty="0"/>
              <a:t>solve the equation with the shooting </a:t>
            </a:r>
            <a:r>
              <a:rPr lang="en-US" dirty="0" smtClean="0"/>
              <a:t>method.</a:t>
            </a:r>
          </a:p>
          <a:p>
            <a:pPr lvl="1"/>
            <a:r>
              <a:rPr lang="en-US" dirty="0" smtClean="0"/>
              <a:t>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8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particular solution of the inhomogeneous </a:t>
            </a:r>
            <a:r>
              <a:rPr lang="en-US" dirty="0" smtClean="0"/>
              <a:t>equation</a:t>
            </a:r>
          </a:p>
          <a:p>
            <a:r>
              <a:rPr lang="en-US" dirty="0"/>
              <a:t>we can </a:t>
            </a:r>
            <a:r>
              <a:rPr lang="en-US" dirty="0" smtClean="0"/>
              <a:t>simplify the </a:t>
            </a:r>
            <a:r>
              <a:rPr lang="en-US" dirty="0"/>
              <a:t>problem by considering the static case, that is, </a:t>
            </a:r>
            <a:r>
              <a:rPr lang="en-US" i="1" dirty="0" smtClean="0"/>
              <a:t>u</a:t>
            </a:r>
            <a:r>
              <a:rPr lang="en-US" baseline="-25000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dirty="0"/>
              <a:t>, t</a:t>
            </a:r>
            <a:r>
              <a:rPr lang="en-US" dirty="0"/>
              <a:t>) = </a:t>
            </a:r>
            <a:r>
              <a:rPr lang="en-US" i="1" dirty="0" smtClean="0"/>
              <a:t>u</a:t>
            </a:r>
            <a:r>
              <a:rPr lang="en-US" baseline="-25000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221" r="38593" b="34631"/>
          <a:stretch/>
        </p:blipFill>
        <p:spPr bwMode="auto">
          <a:xfrm>
            <a:off x="1043608" y="4077072"/>
            <a:ext cx="5073941" cy="153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300641" y="55826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linear equation set </a:t>
            </a:r>
            <a:r>
              <a:rPr lang="en-US" dirty="0" smtClean="0"/>
              <a:t>if we </a:t>
            </a:r>
            <a:r>
              <a:rPr lang="en-US" dirty="0"/>
              <a:t>discretize the second-order derivative involved</a:t>
            </a:r>
            <a:r>
              <a:rPr lang="en-US" dirty="0" smtClean="0"/>
              <a:t>. </a:t>
            </a:r>
            <a:r>
              <a:rPr lang="en-US" dirty="0"/>
              <a:t>This equation determines the shape of the string when it is in equilibrium.</a:t>
            </a:r>
          </a:p>
        </p:txBody>
      </p:sp>
    </p:spTree>
    <p:extLst>
      <p:ext uri="{BB962C8B-B14F-4D97-AF65-F5344CB8AC3E}">
        <p14:creationId xmlns:p14="http://schemas.microsoft.com/office/powerpoint/2010/main" val="7585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After we obtain the general solution </a:t>
            </a:r>
            <a:r>
              <a:rPr lang="en-US" i="1" dirty="0" smtClean="0"/>
              <a:t>u</a:t>
            </a:r>
            <a:r>
              <a:rPr lang="en-US" baseline="-25000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dirty="0"/>
              <a:t>, t</a:t>
            </a:r>
            <a:r>
              <a:rPr lang="en-US" dirty="0"/>
              <a:t>) of the homogeneous </a:t>
            </a:r>
            <a:r>
              <a:rPr lang="en-US" dirty="0" smtClean="0"/>
              <a:t>equation</a:t>
            </a:r>
          </a:p>
          <a:p>
            <a:r>
              <a:rPr lang="en-US" dirty="0" smtClean="0"/>
              <a:t>and a </a:t>
            </a:r>
            <a:r>
              <a:rPr lang="en-US" dirty="0"/>
              <a:t>particular solution of the inhomogeneous equation, </a:t>
            </a:r>
            <a:r>
              <a:rPr lang="en-US" i="1" dirty="0" smtClean="0"/>
              <a:t>u</a:t>
            </a:r>
            <a:r>
              <a:rPr lang="en-US" baseline="-25000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/>
              <a:t>) from </a:t>
            </a:r>
            <a:r>
              <a:rPr lang="en-US" dirty="0" smtClean="0"/>
              <a:t>the above </a:t>
            </a:r>
            <a:r>
              <a:rPr lang="en-US" dirty="0"/>
              <a:t>static equation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we </a:t>
            </a:r>
            <a:r>
              <a:rPr lang="en-US" dirty="0"/>
              <a:t>have the general solution of the inhomogeneous </a:t>
            </a:r>
            <a:r>
              <a:rPr lang="en-US" dirty="0" smtClean="0"/>
              <a:t>equation as : </a:t>
            </a:r>
          </a:p>
          <a:p>
            <a:pPr lvl="1"/>
            <a:r>
              <a:rPr lang="en-US" i="1" dirty="0" smtClean="0"/>
              <a:t>u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dirty="0"/>
              <a:t>, t</a:t>
            </a:r>
            <a:r>
              <a:rPr lang="en-US" dirty="0"/>
              <a:t>) = </a:t>
            </a:r>
            <a:r>
              <a:rPr lang="en-US" i="1" dirty="0" smtClean="0"/>
              <a:t>u</a:t>
            </a:r>
            <a:r>
              <a:rPr lang="en-US" baseline="-25000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dirty="0"/>
              <a:t>, t</a:t>
            </a:r>
            <a:r>
              <a:rPr lang="en-US" dirty="0"/>
              <a:t>) + </a:t>
            </a:r>
            <a:r>
              <a:rPr lang="en-US" i="1" dirty="0" smtClean="0"/>
              <a:t>u</a:t>
            </a:r>
            <a:r>
              <a:rPr lang="en-US" baseline="-25000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dirty="0"/>
              <a:t>, t</a:t>
            </a:r>
            <a:r>
              <a:rPr lang="en-US" dirty="0" smtClean="0"/>
              <a:t>)</a:t>
            </a:r>
            <a:r>
              <a:rPr lang="en-US" i="1" dirty="0" smtClean="0"/>
              <a:t>.</a:t>
            </a:r>
          </a:p>
          <a:p>
            <a:r>
              <a:rPr lang="en-US" dirty="0"/>
              <a:t>The initial displacement </a:t>
            </a:r>
            <a:r>
              <a:rPr lang="en-US" i="1" dirty="0"/>
              <a:t>u</a:t>
            </a:r>
            <a:r>
              <a:rPr lang="en-US" baseline="-25000" dirty="0"/>
              <a:t>0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and initial velocity </a:t>
            </a:r>
            <a:r>
              <a:rPr lang="en-US" i="1" dirty="0"/>
              <a:t>v</a:t>
            </a:r>
            <a:r>
              <a:rPr lang="en-US" baseline="-25000" dirty="0"/>
              <a:t>0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are still needed to </a:t>
            </a:r>
            <a:r>
              <a:rPr lang="en-US" dirty="0" smtClean="0"/>
              <a:t>determined the </a:t>
            </a:r>
            <a:r>
              <a:rPr lang="en-US" dirty="0"/>
              <a:t>remaining parameters in the general solution above.</a:t>
            </a:r>
          </a:p>
        </p:txBody>
      </p:sp>
    </p:spTree>
    <p:extLst>
      <p:ext uri="{BB962C8B-B14F-4D97-AF65-F5344CB8AC3E}">
        <p14:creationId xmlns:p14="http://schemas.microsoft.com/office/powerpoint/2010/main" val="39479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procedure of separating variables can also be applied to </a:t>
            </a:r>
            <a:r>
              <a:rPr lang="en-US" dirty="0" smtClean="0"/>
              <a:t>higher dimensional systems.</a:t>
            </a:r>
          </a:p>
          <a:p>
            <a:r>
              <a:rPr lang="en-US" dirty="0" smtClean="0"/>
              <a:t>The </a:t>
            </a:r>
            <a:r>
              <a:rPr lang="en-US" dirty="0"/>
              <a:t>diffusion equation in an isotropic, </a:t>
            </a:r>
            <a:r>
              <a:rPr lang="en-US" dirty="0" smtClean="0"/>
              <a:t>three dimensional, and </a:t>
            </a:r>
            <a:r>
              <a:rPr lang="en-US" dirty="0"/>
              <a:t>infinite space, with a time-dependent source and a zero </a:t>
            </a:r>
            <a:r>
              <a:rPr lang="en-US" dirty="0" smtClean="0"/>
              <a:t>initial value</a:t>
            </a:r>
          </a:p>
          <a:p>
            <a:r>
              <a:rPr lang="en-US" dirty="0"/>
              <a:t>The diffusion equation under a time-dependent source </a:t>
            </a:r>
            <a:r>
              <a:rPr lang="en-US" dirty="0" smtClean="0"/>
              <a:t>and a </a:t>
            </a:r>
            <a:r>
              <a:rPr lang="en-US" dirty="0"/>
              <a:t>constant diffusion coefficient is given by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65779" r="47694" b="28278"/>
          <a:stretch/>
        </p:blipFill>
        <p:spPr bwMode="auto">
          <a:xfrm>
            <a:off x="2123728" y="5805264"/>
            <a:ext cx="4608512" cy="9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3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initial value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</a:t>
            </a:r>
            <a:r>
              <a:rPr lang="en-US" dirty="0"/>
              <a:t>0) = 0 will be considered first. </a:t>
            </a:r>
            <a:endParaRPr lang="en-US" dirty="0" smtClean="0"/>
          </a:p>
          <a:p>
            <a:r>
              <a:rPr lang="en-US" i="1" dirty="0" smtClean="0"/>
              <a:t>t </a:t>
            </a:r>
            <a:r>
              <a:rPr lang="en-US" dirty="0"/>
              <a:t>= 0 in this </a:t>
            </a:r>
            <a:r>
              <a:rPr lang="en-US" dirty="0" smtClean="0"/>
              <a:t>case can </a:t>
            </a:r>
            <a:r>
              <a:rPr lang="en-US" dirty="0"/>
              <a:t>be viewed as the moment of the introduction of the source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can view </a:t>
            </a:r>
            <a:r>
              <a:rPr lang="en-US" dirty="0"/>
              <a:t>the source as an infinite number of impulsive sources, each within a </a:t>
            </a:r>
            <a:r>
              <a:rPr lang="en-US" dirty="0" smtClean="0"/>
              <a:t>time interval </a:t>
            </a:r>
            <a:r>
              <a:rPr lang="en-US" i="1" dirty="0" err="1"/>
              <a:t>dτ</a:t>
            </a:r>
            <a:r>
              <a:rPr lang="en-US" i="1" dirty="0"/>
              <a:t> </a:t>
            </a:r>
            <a:r>
              <a:rPr lang="en-US" dirty="0"/>
              <a:t>, given by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τ</a:t>
            </a:r>
            <a:r>
              <a:rPr lang="en-US" dirty="0"/>
              <a:t>)</a:t>
            </a:r>
            <a:r>
              <a:rPr lang="en-US" i="1" dirty="0"/>
              <a:t>δ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/>
              <a:t>− </a:t>
            </a:r>
            <a:r>
              <a:rPr lang="en-US" i="1" dirty="0"/>
              <a:t>τ </a:t>
            </a:r>
            <a:r>
              <a:rPr lang="en-US" dirty="0"/>
              <a:t>)</a:t>
            </a:r>
            <a:r>
              <a:rPr lang="en-US" i="1" dirty="0" err="1"/>
              <a:t>dτ</a:t>
            </a:r>
            <a:r>
              <a:rPr lang="en-US" i="1" dirty="0"/>
              <a:t> 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way of treating the source is </a:t>
            </a:r>
            <a:r>
              <a:rPr lang="en-US" dirty="0" smtClean="0"/>
              <a:t>called the </a:t>
            </a:r>
            <a:r>
              <a:rPr lang="en-US" i="1" dirty="0"/>
              <a:t>impulse method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17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solution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t</a:t>
            </a:r>
            <a:r>
              <a:rPr lang="en-US" dirty="0"/>
              <a:t>) is then the superposition of the </a:t>
            </a:r>
            <a:r>
              <a:rPr lang="en-US" dirty="0" smtClean="0"/>
              <a:t>solution in </a:t>
            </a:r>
            <a:r>
              <a:rPr lang="en-US" dirty="0"/>
              <a:t>each time interval </a:t>
            </a:r>
            <a:r>
              <a:rPr lang="en-US" i="1" dirty="0" err="1"/>
              <a:t>dτ</a:t>
            </a:r>
            <a:r>
              <a:rPr lang="en-US" i="1" dirty="0"/>
              <a:t> </a:t>
            </a:r>
            <a:r>
              <a:rPr lang="en-US" dirty="0"/>
              <a:t>, with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0" t="62090" r="45302" b="23557"/>
          <a:stretch/>
        </p:blipFill>
        <p:spPr bwMode="auto">
          <a:xfrm>
            <a:off x="122445" y="2996952"/>
            <a:ext cx="8626019" cy="278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631678" y="5803920"/>
            <a:ext cx="2596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with </a:t>
            </a:r>
            <a:r>
              <a:rPr lang="el-GR" i="1" dirty="0"/>
              <a:t>η</a:t>
            </a:r>
            <a:r>
              <a:rPr lang="el-GR" dirty="0"/>
              <a:t>(</a:t>
            </a:r>
            <a:r>
              <a:rPr lang="el-GR" b="1" dirty="0"/>
              <a:t>r</a:t>
            </a:r>
            <a:r>
              <a:rPr lang="el-GR" i="1" dirty="0"/>
              <a:t>, </a:t>
            </a:r>
            <a:r>
              <a:rPr lang="el-GR" dirty="0"/>
              <a:t>0; </a:t>
            </a:r>
            <a:r>
              <a:rPr lang="el-GR" i="1" dirty="0"/>
              <a:t>τ </a:t>
            </a:r>
            <a:r>
              <a:rPr lang="el-GR" dirty="0"/>
              <a:t>) = 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impulse equation above is equivalent to a </a:t>
            </a:r>
            <a:r>
              <a:rPr lang="en-US" dirty="0" smtClean="0"/>
              <a:t>homogeneous equation: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the initial condition </a:t>
            </a:r>
            <a:r>
              <a:rPr lang="en-US" i="1" dirty="0"/>
              <a:t>η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τ</a:t>
            </a:r>
            <a:r>
              <a:rPr lang="en-US" dirty="0"/>
              <a:t>; </a:t>
            </a:r>
            <a:r>
              <a:rPr lang="en-US" i="1" dirty="0"/>
              <a:t>τ </a:t>
            </a:r>
            <a:r>
              <a:rPr lang="en-US" dirty="0"/>
              <a:t>) =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τ</a:t>
            </a:r>
            <a:r>
              <a:rPr lang="en-US" dirty="0" smtClean="0"/>
              <a:t>).</a:t>
            </a:r>
          </a:p>
          <a:p>
            <a:r>
              <a:rPr lang="en-US" dirty="0"/>
              <a:t>we have transformed </a:t>
            </a:r>
            <a:r>
              <a:rPr lang="en-US" dirty="0" smtClean="0"/>
              <a:t>the Original </a:t>
            </a:r>
            <a:r>
              <a:rPr lang="en-US" dirty="0"/>
              <a:t>inhomogeneous equation with a zero initial value into an integral of </a:t>
            </a:r>
            <a:r>
              <a:rPr lang="en-US" dirty="0" smtClean="0"/>
              <a:t>a function </a:t>
            </a:r>
            <a:r>
              <a:rPr lang="en-US" dirty="0"/>
              <a:t>that is a solution of a homogeneous equation with a nonzero initial </a:t>
            </a:r>
            <a:r>
              <a:rPr lang="en-US" dirty="0" smtClean="0"/>
              <a:t>value!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9" t="44672" r="48040" b="50000"/>
          <a:stretch/>
        </p:blipFill>
        <p:spPr bwMode="auto">
          <a:xfrm>
            <a:off x="1706758" y="2386045"/>
            <a:ext cx="5186641" cy="109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4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can generally write the solution of the inhomogeneous equation as the sum </a:t>
            </a:r>
            <a:r>
              <a:rPr lang="en-US" dirty="0" smtClean="0"/>
              <a:t>of a </a:t>
            </a:r>
            <a:r>
              <a:rPr lang="en-US" dirty="0"/>
              <a:t>solution of the corresponding homogeneous equation and a particular </a:t>
            </a:r>
            <a:r>
              <a:rPr lang="en-US" dirty="0" smtClean="0"/>
              <a:t>solution of </a:t>
            </a:r>
            <a:r>
              <a:rPr lang="en-US" dirty="0"/>
              <a:t>the inhomogeneous equation with the given initial condition satisfied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 if we </a:t>
            </a:r>
            <a:r>
              <a:rPr lang="en-US" dirty="0"/>
              <a:t>find a way to solve the corresponding homogeneous equation with a </a:t>
            </a:r>
            <a:r>
              <a:rPr lang="en-US" dirty="0" smtClean="0"/>
              <a:t>nonzero initial </a:t>
            </a:r>
            <a:r>
              <a:rPr lang="en-US" dirty="0"/>
              <a:t>value, we find the solution of the general </a:t>
            </a:r>
            <a:r>
              <a:rPr lang="en-US" dirty="0" smtClean="0"/>
              <a:t>problem!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separation of variables for a homogeneous </a:t>
            </a:r>
            <a:r>
              <a:rPr lang="en-US" dirty="0" smtClean="0"/>
              <a:t>diffusion equation </a:t>
            </a:r>
            <a:r>
              <a:rPr lang="en-US" dirty="0"/>
              <a:t>with a nonzero initial </a:t>
            </a:r>
            <a:r>
              <a:rPr lang="en-US" dirty="0" smtClean="0"/>
              <a:t>value.</a:t>
            </a:r>
          </a:p>
          <a:p>
            <a:r>
              <a:rPr lang="en-US" dirty="0"/>
              <a:t>A</a:t>
            </a:r>
            <a:r>
              <a:rPr lang="en-US" dirty="0" smtClean="0"/>
              <a:t>ssume </a:t>
            </a:r>
            <a:r>
              <a:rPr lang="en-US" dirty="0"/>
              <a:t>that the space is an </a:t>
            </a:r>
            <a:r>
              <a:rPr lang="en-US" dirty="0" smtClean="0"/>
              <a:t>isotropic, three-dimensional</a:t>
            </a:r>
            <a:r>
              <a:rPr lang="en-US" dirty="0"/>
              <a:t>, and infinite </a:t>
            </a:r>
            <a:r>
              <a:rPr lang="en-US" dirty="0" smtClean="0"/>
              <a:t>space to </a:t>
            </a:r>
            <a:r>
              <a:rPr lang="en-US" dirty="0"/>
              <a:t>simplify our discussion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Suppress the </a:t>
            </a:r>
            <a:r>
              <a:rPr lang="en-US" dirty="0"/>
              <a:t>parameter </a:t>
            </a:r>
            <a:r>
              <a:rPr lang="en-US" i="1" dirty="0"/>
              <a:t>τ </a:t>
            </a:r>
            <a:r>
              <a:rPr lang="en-US" dirty="0"/>
              <a:t>to simplify our notation.</a:t>
            </a:r>
          </a:p>
        </p:txBody>
      </p:sp>
    </p:spTree>
    <p:extLst>
      <p:ext uri="{BB962C8B-B14F-4D97-AF65-F5344CB8AC3E}">
        <p14:creationId xmlns:p14="http://schemas.microsoft.com/office/powerpoint/2010/main" val="22387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solution of </a:t>
            </a:r>
            <a:r>
              <a:rPr lang="en-US" i="1" dirty="0"/>
              <a:t>η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t</a:t>
            </a:r>
            <a:r>
              <a:rPr lang="en-US" dirty="0"/>
              <a:t>) = </a:t>
            </a:r>
            <a:r>
              <a:rPr lang="en-US" i="1" dirty="0"/>
              <a:t>η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t</a:t>
            </a:r>
            <a:r>
              <a:rPr lang="en-US" dirty="0"/>
              <a:t>; </a:t>
            </a:r>
            <a:r>
              <a:rPr lang="en-US" i="1" dirty="0"/>
              <a:t>τ </a:t>
            </a:r>
            <a:r>
              <a:rPr lang="en-US" dirty="0" smtClean="0"/>
              <a:t>) is : </a:t>
            </a:r>
            <a:r>
              <a:rPr lang="el-GR" i="1" dirty="0"/>
              <a:t>η</a:t>
            </a:r>
            <a:r>
              <a:rPr lang="el-GR" dirty="0"/>
              <a:t>(</a:t>
            </a:r>
            <a:r>
              <a:rPr lang="en-US" b="1" dirty="0"/>
              <a:t>r</a:t>
            </a:r>
            <a:r>
              <a:rPr lang="en-US" i="1" dirty="0"/>
              <a:t>, t</a:t>
            </a:r>
            <a:r>
              <a:rPr lang="en-US" dirty="0"/>
              <a:t>) = 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b="1" dirty="0" smtClean="0"/>
              <a:t>r</a:t>
            </a:r>
            <a:r>
              <a:rPr lang="en-US" dirty="0" smtClean="0"/>
              <a:t>)</a:t>
            </a:r>
            <a:r>
              <a:rPr lang="el-GR" dirty="0" smtClean="0"/>
              <a:t>Θ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  <a:r>
              <a:rPr lang="en-US" i="1" dirty="0"/>
              <a:t>,</a:t>
            </a:r>
            <a:endParaRPr lang="en-US" i="1" dirty="0" smtClean="0"/>
          </a:p>
          <a:p>
            <a:pPr lvl="1"/>
            <a:r>
              <a:rPr lang="en-US" dirty="0"/>
              <a:t>where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is a function of </a:t>
            </a:r>
            <a:r>
              <a:rPr lang="en-US" b="1" dirty="0"/>
              <a:t>r </a:t>
            </a:r>
            <a:r>
              <a:rPr lang="en-US" dirty="0"/>
              <a:t>only </a:t>
            </a:r>
            <a:r>
              <a:rPr lang="en-US" dirty="0" smtClean="0"/>
              <a:t>and</a:t>
            </a:r>
            <a:r>
              <a:rPr lang="el-GR" dirty="0"/>
              <a:t> Θ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 is a function of </a:t>
            </a:r>
            <a:r>
              <a:rPr lang="en-US" i="1" dirty="0"/>
              <a:t>t </a:t>
            </a:r>
            <a:r>
              <a:rPr lang="en-US" dirty="0"/>
              <a:t>only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Substitute</a:t>
            </a:r>
            <a:r>
              <a:rPr lang="en-US" dirty="0"/>
              <a:t> </a:t>
            </a:r>
            <a:r>
              <a:rPr lang="en-US" dirty="0" smtClean="0"/>
              <a:t>this </a:t>
            </a:r>
            <a:r>
              <a:rPr lang="en-US" dirty="0"/>
              <a:t>assumed solution into the equation, </a:t>
            </a:r>
            <a:endParaRPr lang="en-US" dirty="0" smtClean="0"/>
          </a:p>
          <a:p>
            <a:r>
              <a:rPr lang="en-US" dirty="0" smtClean="0"/>
              <a:t>we have 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b="1" dirty="0" smtClean="0"/>
              <a:t>r</a:t>
            </a:r>
            <a:r>
              <a:rPr lang="en-US" dirty="0" smtClean="0"/>
              <a:t>)</a:t>
            </a:r>
            <a:r>
              <a:rPr lang="el-GR" dirty="0"/>
              <a:t> Θ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 − </a:t>
            </a:r>
            <a:r>
              <a:rPr lang="en-US" i="1" dirty="0" smtClean="0"/>
              <a:t>D</a:t>
            </a:r>
            <a:r>
              <a:rPr lang="el-GR" dirty="0"/>
              <a:t> Θ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</a:t>
            </a:r>
            <a:r>
              <a:rPr lang="en-US" dirty="0" smtClean="0"/>
              <a:t>∇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b="1" dirty="0" smtClean="0"/>
              <a:t>r</a:t>
            </a:r>
            <a:r>
              <a:rPr lang="en-US" dirty="0"/>
              <a:t>) = 0</a:t>
            </a:r>
            <a:r>
              <a:rPr lang="en-US" i="1" dirty="0" smtClean="0"/>
              <a:t>,</a:t>
            </a:r>
            <a:endParaRPr lang="en-US" i="1" dirty="0"/>
          </a:p>
          <a:p>
            <a:r>
              <a:rPr lang="el-GR" dirty="0" smtClean="0"/>
              <a:t>Θ</a:t>
            </a:r>
            <a:r>
              <a:rPr lang="en-US" dirty="0" smtClean="0"/>
              <a:t>’(</a:t>
            </a:r>
            <a:r>
              <a:rPr lang="en-US" i="1" dirty="0" smtClean="0"/>
              <a:t>t</a:t>
            </a:r>
            <a:r>
              <a:rPr lang="en-US" dirty="0" smtClean="0"/>
              <a:t>)/</a:t>
            </a:r>
            <a:r>
              <a:rPr lang="en-US" i="1" dirty="0" smtClean="0"/>
              <a:t>D</a:t>
            </a:r>
            <a:r>
              <a:rPr lang="el-GR" altLang="zh-CN" dirty="0"/>
              <a:t> Θ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=∇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b="1" dirty="0" smtClean="0"/>
              <a:t>r</a:t>
            </a:r>
            <a:r>
              <a:rPr lang="en-US" dirty="0" smtClean="0"/>
              <a:t>)/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b="1" dirty="0" smtClean="0"/>
              <a:t>r</a:t>
            </a:r>
            <a:r>
              <a:rPr lang="en-US" dirty="0" smtClean="0"/>
              <a:t>)= </a:t>
            </a:r>
            <a:r>
              <a:rPr lang="en-US" dirty="0"/>
              <a:t>−</a:t>
            </a:r>
            <a:r>
              <a:rPr lang="en-US" i="1" dirty="0" smtClean="0"/>
              <a:t>k</a:t>
            </a:r>
            <a:r>
              <a:rPr lang="en-US" baseline="30000" dirty="0" smtClean="0"/>
              <a:t>2</a:t>
            </a:r>
            <a:r>
              <a:rPr lang="en-US" i="1" dirty="0" smtClean="0"/>
              <a:t>,</a:t>
            </a:r>
          </a:p>
          <a:p>
            <a:r>
              <a:rPr lang="en-US" dirty="0"/>
              <a:t>where </a:t>
            </a:r>
            <a:r>
              <a:rPr lang="en-US" i="1" dirty="0"/>
              <a:t>k </a:t>
            </a:r>
            <a:r>
              <a:rPr lang="en-US" dirty="0"/>
              <a:t>= |</a:t>
            </a:r>
            <a:r>
              <a:rPr lang="en-US" b="1" dirty="0"/>
              <a:t>k</a:t>
            </a:r>
            <a:r>
              <a:rPr lang="en-US" dirty="0"/>
              <a:t>| is an introduced parameter (eigenvalue) that will be </a:t>
            </a:r>
            <a:r>
              <a:rPr lang="en-US" dirty="0" smtClean="0"/>
              <a:t>determined later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two separate </a:t>
            </a:r>
            <a:r>
              <a:rPr lang="en-US" dirty="0" smtClean="0"/>
              <a:t>equations: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910" r="36865" b="49385"/>
          <a:stretch/>
        </p:blipFill>
        <p:spPr bwMode="auto">
          <a:xfrm>
            <a:off x="1835696" y="2204864"/>
            <a:ext cx="4074659" cy="221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5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an extensive search for the parameter </a:t>
            </a:r>
            <a:r>
              <a:rPr lang="en-US" i="1" dirty="0"/>
              <a:t>α </a:t>
            </a:r>
            <a:r>
              <a:rPr lang="en-US" dirty="0" smtClean="0"/>
              <a:t>from </a:t>
            </a:r>
            <a:r>
              <a:rPr lang="en-US" i="1" dirty="0" smtClean="0"/>
              <a:t>f </a:t>
            </a:r>
            <a:r>
              <a:rPr lang="en-US" dirty="0"/>
              <a:t>(</a:t>
            </a:r>
            <a:r>
              <a:rPr lang="en-US" i="1" dirty="0"/>
              <a:t>α</a:t>
            </a:r>
            <a:r>
              <a:rPr lang="en-US" dirty="0"/>
              <a:t>) = </a:t>
            </a:r>
            <a:r>
              <a:rPr lang="en-US" i="1" dirty="0" smtClean="0"/>
              <a:t>u</a:t>
            </a:r>
            <a:r>
              <a:rPr lang="en-US" i="1" baseline="-25000" dirty="0" smtClean="0"/>
              <a:t>α</a:t>
            </a:r>
            <a:r>
              <a:rPr lang="en-US" dirty="0" smtClean="0"/>
              <a:t>(1</a:t>
            </a:r>
            <a:r>
              <a:rPr lang="en-US" dirty="0"/>
              <a:t>) − </a:t>
            </a:r>
            <a:r>
              <a:rPr lang="en-US" i="1" dirty="0"/>
              <a:t>u</a:t>
            </a:r>
            <a:r>
              <a:rPr lang="en-US" dirty="0"/>
              <a:t>1 = 0 is unnecessary in this </a:t>
            </a:r>
            <a:r>
              <a:rPr lang="en-US" dirty="0" smtClean="0"/>
              <a:t>case</a:t>
            </a:r>
          </a:p>
          <a:p>
            <a:pPr lvl="1"/>
            <a:r>
              <a:rPr lang="en-US" dirty="0"/>
              <a:t>because of the principle </a:t>
            </a:r>
            <a:r>
              <a:rPr lang="en-US" dirty="0" smtClean="0"/>
              <a:t>of superposition </a:t>
            </a:r>
            <a:r>
              <a:rPr lang="en-US" dirty="0"/>
              <a:t>of linear </a:t>
            </a:r>
            <a:r>
              <a:rPr lang="en-US" dirty="0" smtClean="0"/>
              <a:t>equations</a:t>
            </a:r>
          </a:p>
          <a:p>
            <a:pPr lvl="1"/>
            <a:r>
              <a:rPr lang="en-US" dirty="0"/>
              <a:t>any linear combination of the solutions is </a:t>
            </a:r>
            <a:r>
              <a:rPr lang="en-US" dirty="0" smtClean="0"/>
              <a:t>also a </a:t>
            </a:r>
            <a:r>
              <a:rPr lang="en-US" dirty="0"/>
              <a:t>solution of the </a:t>
            </a:r>
            <a:r>
              <a:rPr lang="en-US" dirty="0" smtClean="0"/>
              <a:t>equation</a:t>
            </a:r>
          </a:p>
          <a:p>
            <a:r>
              <a:rPr lang="en-US" dirty="0"/>
              <a:t>We need only two trial solutions </a:t>
            </a:r>
            <a:r>
              <a:rPr lang="en-US" i="1" dirty="0"/>
              <a:t>u</a:t>
            </a:r>
            <a:r>
              <a:rPr lang="en-US" sz="1700" i="1" dirty="0"/>
              <a:t>α</a:t>
            </a:r>
            <a:r>
              <a:rPr lang="en-US" sz="1700" dirty="0"/>
              <a:t>0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and </a:t>
            </a:r>
            <a:r>
              <a:rPr lang="en-US" i="1" dirty="0"/>
              <a:t>u</a:t>
            </a:r>
            <a:r>
              <a:rPr lang="en-US" sz="1700" i="1" dirty="0"/>
              <a:t>α</a:t>
            </a:r>
            <a:r>
              <a:rPr lang="en-US" sz="1700" dirty="0"/>
              <a:t>1</a:t>
            </a:r>
            <a:r>
              <a:rPr lang="en-US" sz="800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</a:t>
            </a:r>
          </a:p>
          <a:p>
            <a:pPr lvl="1"/>
            <a:r>
              <a:rPr lang="en-US" dirty="0"/>
              <a:t>where </a:t>
            </a:r>
            <a:r>
              <a:rPr lang="en-US" i="1" dirty="0"/>
              <a:t>α</a:t>
            </a:r>
            <a:r>
              <a:rPr lang="en-US" sz="1300" dirty="0"/>
              <a:t>0 </a:t>
            </a:r>
            <a:r>
              <a:rPr lang="en-US" dirty="0"/>
              <a:t>and </a:t>
            </a:r>
            <a:r>
              <a:rPr lang="en-US" i="1" dirty="0"/>
              <a:t>α</a:t>
            </a:r>
            <a:r>
              <a:rPr lang="en-US" sz="1300" dirty="0"/>
              <a:t>1</a:t>
            </a:r>
            <a:r>
              <a:rPr lang="en-US" sz="400" dirty="0"/>
              <a:t> </a:t>
            </a:r>
            <a:r>
              <a:rPr lang="en-US" dirty="0"/>
              <a:t>are two different parameters.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correct solution of the </a:t>
            </a:r>
            <a:r>
              <a:rPr lang="en-US" dirty="0" smtClean="0"/>
              <a:t>equation is </a:t>
            </a:r>
            <a:r>
              <a:rPr lang="en-US" dirty="0"/>
              <a:t>given by</a:t>
            </a:r>
          </a:p>
          <a:p>
            <a:r>
              <a:rPr lang="pl-PL" i="1" dirty="0"/>
              <a:t>u</a:t>
            </a:r>
            <a:r>
              <a:rPr lang="pl-PL" dirty="0"/>
              <a:t>(</a:t>
            </a:r>
            <a:r>
              <a:rPr lang="pl-PL" i="1" dirty="0"/>
              <a:t>x</a:t>
            </a:r>
            <a:r>
              <a:rPr lang="pl-PL" dirty="0"/>
              <a:t>) = </a:t>
            </a:r>
            <a:r>
              <a:rPr lang="pl-PL" i="1" dirty="0"/>
              <a:t>au</a:t>
            </a:r>
            <a:r>
              <a:rPr lang="pl-PL" sz="1700" i="1" dirty="0"/>
              <a:t>α</a:t>
            </a:r>
            <a:r>
              <a:rPr lang="pl-PL" sz="1700" dirty="0"/>
              <a:t>0</a:t>
            </a:r>
            <a:r>
              <a:rPr lang="pl-PL" sz="800" dirty="0"/>
              <a:t> </a:t>
            </a:r>
            <a:r>
              <a:rPr lang="pl-PL" dirty="0"/>
              <a:t>(</a:t>
            </a:r>
            <a:r>
              <a:rPr lang="pl-PL" i="1" dirty="0"/>
              <a:t>x</a:t>
            </a:r>
            <a:r>
              <a:rPr lang="pl-PL" dirty="0"/>
              <a:t>) + </a:t>
            </a:r>
            <a:r>
              <a:rPr lang="pl-PL" i="1" dirty="0"/>
              <a:t>bu</a:t>
            </a:r>
            <a:r>
              <a:rPr lang="pl-PL" sz="1700" i="1" dirty="0"/>
              <a:t>α</a:t>
            </a:r>
            <a:r>
              <a:rPr lang="pl-PL" sz="1700" dirty="0"/>
              <a:t>1</a:t>
            </a:r>
            <a:r>
              <a:rPr lang="pl-PL" sz="800" dirty="0"/>
              <a:t> </a:t>
            </a:r>
            <a:r>
              <a:rPr lang="pl-PL" dirty="0"/>
              <a:t>(</a:t>
            </a:r>
            <a:r>
              <a:rPr lang="pl-PL" i="1" dirty="0"/>
              <a:t>x</a:t>
            </a:r>
            <a:r>
              <a:rPr lang="pl-PL" dirty="0" smtClean="0"/>
              <a:t>)</a:t>
            </a:r>
            <a:r>
              <a:rPr lang="pl-PL" i="1" dirty="0" smtClean="0"/>
              <a:t>,</a:t>
            </a:r>
            <a:endParaRPr lang="en-US" i="1" dirty="0" smtClean="0"/>
          </a:p>
          <a:p>
            <a:r>
              <a:rPr lang="en-US" dirty="0"/>
              <a:t>where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b </a:t>
            </a:r>
            <a:r>
              <a:rPr lang="en-US" dirty="0"/>
              <a:t>are determined from </a:t>
            </a:r>
            <a:r>
              <a:rPr lang="en-US" i="1" dirty="0"/>
              <a:t>u</a:t>
            </a:r>
            <a:r>
              <a:rPr lang="en-US" dirty="0"/>
              <a:t>(0) = </a:t>
            </a:r>
            <a:r>
              <a:rPr lang="en-US" i="1" dirty="0"/>
              <a:t>u</a:t>
            </a:r>
            <a:r>
              <a:rPr lang="en-US" dirty="0"/>
              <a:t>0 and </a:t>
            </a:r>
            <a:r>
              <a:rPr lang="en-US" i="1" dirty="0"/>
              <a:t>u</a:t>
            </a:r>
            <a:r>
              <a:rPr lang="en-US" dirty="0"/>
              <a:t>(1) = </a:t>
            </a:r>
            <a:r>
              <a:rPr lang="en-US" i="1" dirty="0"/>
              <a:t>u</a:t>
            </a:r>
            <a:r>
              <a:rPr lang="en-US" dirty="0"/>
              <a:t>1. Note that </a:t>
            </a:r>
            <a:r>
              <a:rPr lang="en-US" i="1" dirty="0"/>
              <a:t>u</a:t>
            </a:r>
            <a:r>
              <a:rPr lang="en-US" sz="2300" i="1" dirty="0"/>
              <a:t>α</a:t>
            </a:r>
            <a:r>
              <a:rPr lang="en-US" sz="2300" dirty="0"/>
              <a:t>0</a:t>
            </a:r>
            <a:r>
              <a:rPr lang="en-US" dirty="0"/>
              <a:t> (0) </a:t>
            </a:r>
            <a:r>
              <a:rPr lang="en-US" dirty="0" smtClean="0"/>
              <a:t>=</a:t>
            </a:r>
            <a:r>
              <a:rPr lang="en-US" i="1" dirty="0" smtClean="0"/>
              <a:t>u</a:t>
            </a:r>
            <a:r>
              <a:rPr lang="el-GR" sz="2300" i="1" dirty="0"/>
              <a:t>α</a:t>
            </a:r>
            <a:r>
              <a:rPr lang="el-GR" sz="2300" dirty="0"/>
              <a:t>1</a:t>
            </a:r>
            <a:r>
              <a:rPr lang="el-GR" dirty="0"/>
              <a:t> (0) = </a:t>
            </a:r>
            <a:r>
              <a:rPr lang="en-US" i="1" dirty="0"/>
              <a:t>u</a:t>
            </a:r>
            <a:r>
              <a:rPr lang="en-US" dirty="0"/>
              <a:t>(0) = </a:t>
            </a:r>
            <a:r>
              <a:rPr lang="en-US" i="1" dirty="0"/>
              <a:t>u</a:t>
            </a:r>
            <a:r>
              <a:rPr lang="en-US" dirty="0"/>
              <a:t>0. </a:t>
            </a:r>
          </a:p>
          <a:p>
            <a:r>
              <a:rPr lang="en-US" i="1" dirty="0"/>
              <a:t>a </a:t>
            </a:r>
            <a:r>
              <a:rPr lang="en-US" dirty="0"/>
              <a:t>+ </a:t>
            </a:r>
            <a:r>
              <a:rPr lang="en-US" i="1" dirty="0"/>
              <a:t>b </a:t>
            </a:r>
            <a:r>
              <a:rPr lang="en-US" dirty="0"/>
              <a:t>= 1</a:t>
            </a:r>
            <a:r>
              <a:rPr lang="en-US" i="1" dirty="0"/>
              <a:t>, </a:t>
            </a:r>
            <a:endParaRPr lang="en-US" dirty="0"/>
          </a:p>
          <a:p>
            <a:r>
              <a:rPr lang="pl-PL" i="1" dirty="0"/>
              <a:t>u</a:t>
            </a:r>
            <a:r>
              <a:rPr lang="pl-PL" i="1" baseline="-25000" dirty="0"/>
              <a:t>α</a:t>
            </a:r>
            <a:r>
              <a:rPr lang="pl-PL" baseline="-25000" dirty="0"/>
              <a:t>0</a:t>
            </a:r>
            <a:r>
              <a:rPr lang="pl-PL" dirty="0"/>
              <a:t> (1)</a:t>
            </a:r>
            <a:r>
              <a:rPr lang="pl-PL" i="1" dirty="0"/>
              <a:t>a </a:t>
            </a:r>
            <a:r>
              <a:rPr lang="pl-PL" dirty="0"/>
              <a:t>+ </a:t>
            </a:r>
            <a:r>
              <a:rPr lang="pl-PL" i="1" dirty="0"/>
              <a:t>u</a:t>
            </a:r>
            <a:r>
              <a:rPr lang="pl-PL" i="1" baseline="-25000" dirty="0"/>
              <a:t>α</a:t>
            </a:r>
            <a:r>
              <a:rPr lang="pl-PL" baseline="-25000" dirty="0"/>
              <a:t>1</a:t>
            </a:r>
            <a:r>
              <a:rPr lang="pl-PL" dirty="0"/>
              <a:t> (1)</a:t>
            </a:r>
            <a:r>
              <a:rPr lang="pl-PL" i="1" dirty="0"/>
              <a:t>b </a:t>
            </a:r>
            <a:r>
              <a:rPr lang="pl-PL" dirty="0"/>
              <a:t>= </a:t>
            </a:r>
            <a:r>
              <a:rPr lang="pl-PL" i="1" dirty="0"/>
              <a:t>u</a:t>
            </a:r>
            <a:r>
              <a:rPr lang="pl-PL" dirty="0"/>
              <a:t>1</a:t>
            </a:r>
            <a:r>
              <a:rPr lang="pl-PL" i="1" dirty="0"/>
              <a:t>,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spatial equation is now a standard </a:t>
            </a:r>
            <a:r>
              <a:rPr lang="en-US" dirty="0" smtClean="0"/>
              <a:t>eigenvalue problem </a:t>
            </a:r>
            <a:r>
              <a:rPr lang="en-US" dirty="0"/>
              <a:t>with </a:t>
            </a:r>
            <a:r>
              <a:rPr lang="en-US" i="1" dirty="0" smtClean="0"/>
              <a:t>k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being the eigenvalue to be determined by the </a:t>
            </a:r>
            <a:r>
              <a:rPr lang="en-US" dirty="0" smtClean="0"/>
              <a:t>specific boundary </a:t>
            </a:r>
            <a:r>
              <a:rPr lang="en-US" dirty="0"/>
              <a:t>condition. </a:t>
            </a:r>
            <a:endParaRPr lang="en-US" dirty="0" smtClean="0"/>
          </a:p>
          <a:p>
            <a:pPr lvl="1"/>
            <a:r>
              <a:rPr lang="en-US" dirty="0" smtClean="0"/>
              <a:t>assumed </a:t>
            </a:r>
            <a:r>
              <a:rPr lang="en-US" dirty="0"/>
              <a:t>that the space is isotropic, </a:t>
            </a:r>
            <a:r>
              <a:rPr lang="en-US" dirty="0" smtClean="0"/>
              <a:t>three-dimensional, and </a:t>
            </a:r>
            <a:r>
              <a:rPr lang="en-US" dirty="0"/>
              <a:t>infinite, the solution is given by plane waves with</a:t>
            </a:r>
          </a:p>
          <a:p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= </a:t>
            </a:r>
            <a:r>
              <a:rPr lang="en-US" i="1" dirty="0" smtClean="0"/>
              <a:t>C </a:t>
            </a:r>
            <a:r>
              <a:rPr lang="en-US" i="1" dirty="0" err="1" smtClean="0"/>
              <a:t>exp</a:t>
            </a:r>
            <a:r>
              <a:rPr lang="en-US" i="1" dirty="0" smtClean="0"/>
              <a:t>(</a:t>
            </a:r>
            <a:r>
              <a:rPr lang="en-US" i="1" dirty="0" err="1" smtClean="0"/>
              <a:t>i</a:t>
            </a:r>
            <a:r>
              <a:rPr lang="en-US" b="1" dirty="0" err="1" smtClean="0"/>
              <a:t>k</a:t>
            </a:r>
            <a:r>
              <a:rPr lang="en-US" dirty="0" err="1" smtClean="0"/>
              <a:t>·</a:t>
            </a:r>
            <a:r>
              <a:rPr lang="en-US" b="1" dirty="0" err="1" smtClean="0"/>
              <a:t>r</a:t>
            </a:r>
            <a:r>
              <a:rPr lang="en-US" b="1" dirty="0" smtClean="0"/>
              <a:t>)</a:t>
            </a:r>
            <a:r>
              <a:rPr lang="en-US" i="1" dirty="0" smtClean="0"/>
              <a:t>,</a:t>
            </a:r>
          </a:p>
          <a:p>
            <a:pPr lvl="1"/>
            <a:r>
              <a:rPr lang="en-US" i="1" dirty="0"/>
              <a:t>C </a:t>
            </a:r>
            <a:r>
              <a:rPr lang="en-US" dirty="0"/>
              <a:t>is a general constant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Similarly, the time-dependent equation for </a:t>
            </a:r>
            <a:r>
              <a:rPr lang="el-GR" dirty="0" smtClean="0"/>
              <a:t>Θ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 </a:t>
            </a:r>
            <a:r>
              <a:rPr lang="en-US" dirty="0" smtClean="0"/>
              <a:t>is a </a:t>
            </a:r>
            <a:r>
              <a:rPr lang="en-US" dirty="0"/>
              <a:t>standard initial-value problem with the </a:t>
            </a:r>
            <a:r>
              <a:rPr lang="en-US" dirty="0" smtClean="0"/>
              <a:t>solution. </a:t>
            </a:r>
          </a:p>
          <a:p>
            <a:pPr lvl="1"/>
            <a:r>
              <a:rPr lang="en-US" dirty="0" smtClean="0"/>
              <a:t> </a:t>
            </a:r>
            <a:r>
              <a:rPr lang="el-GR" dirty="0"/>
              <a:t>Θ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 = </a:t>
            </a:r>
            <a:r>
              <a:rPr lang="en-US" i="1" dirty="0" smtClean="0"/>
              <a:t>B  </a:t>
            </a:r>
            <a:r>
              <a:rPr lang="en-US" i="1" dirty="0" err="1" smtClean="0"/>
              <a:t>exp</a:t>
            </a:r>
            <a:r>
              <a:rPr lang="en-US" i="1" dirty="0" smtClean="0"/>
              <a:t>(</a:t>
            </a:r>
            <a:r>
              <a:rPr lang="en-US" dirty="0" smtClean="0"/>
              <a:t>−</a:t>
            </a:r>
            <a:r>
              <a:rPr lang="el-GR" i="1" dirty="0"/>
              <a:t>ω</a:t>
            </a:r>
            <a:r>
              <a:rPr lang="el-GR" dirty="0"/>
              <a:t>(</a:t>
            </a:r>
            <a:r>
              <a:rPr lang="en-US" i="1" dirty="0"/>
              <a:t>t</a:t>
            </a:r>
            <a:r>
              <a:rPr lang="en-US" dirty="0"/>
              <a:t>−</a:t>
            </a:r>
            <a:r>
              <a:rPr lang="el-GR" i="1" dirty="0"/>
              <a:t>τ </a:t>
            </a:r>
            <a:r>
              <a:rPr lang="el-GR" dirty="0" smtClean="0"/>
              <a:t>)</a:t>
            </a:r>
            <a:r>
              <a:rPr lang="en-US" dirty="0" smtClean="0"/>
              <a:t>)</a:t>
            </a:r>
            <a:r>
              <a:rPr lang="el-GR" i="1" dirty="0" smtClean="0"/>
              <a:t>,</a:t>
            </a:r>
            <a:endParaRPr lang="en-US" i="1" dirty="0" smtClean="0"/>
          </a:p>
          <a:p>
            <a:pPr lvl="1"/>
            <a:r>
              <a:rPr lang="el-GR" i="1" dirty="0"/>
              <a:t>ω </a:t>
            </a:r>
            <a:r>
              <a:rPr lang="el-GR" dirty="0"/>
              <a:t>= </a:t>
            </a:r>
            <a:r>
              <a:rPr lang="en-US" i="1" dirty="0" smtClean="0"/>
              <a:t>Dk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i="1" dirty="0"/>
              <a:t>B </a:t>
            </a:r>
            <a:r>
              <a:rPr lang="en-US" dirty="0"/>
              <a:t>is a coefficient to be determined by the initial condition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the spatial solution and the time </a:t>
            </a:r>
            <a:r>
              <a:rPr lang="en-US" dirty="0" smtClean="0"/>
              <a:t>solution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we can obtain the coefficient </a:t>
            </a:r>
            <a:r>
              <a:rPr lang="en-US" i="1" dirty="0" err="1" smtClean="0"/>
              <a:t>A</a:t>
            </a:r>
            <a:r>
              <a:rPr lang="en-US" b="1" baseline="-25000" dirty="0" err="1" smtClean="0"/>
              <a:t>k</a:t>
            </a:r>
            <a:r>
              <a:rPr lang="en-US" b="1" dirty="0" smtClean="0"/>
              <a:t> </a:t>
            </a:r>
            <a:r>
              <a:rPr lang="en-US" dirty="0"/>
              <a:t>from the initial value of </a:t>
            </a:r>
            <a:r>
              <a:rPr lang="en-US" i="1" dirty="0"/>
              <a:t>η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τ</a:t>
            </a:r>
            <a:r>
              <a:rPr lang="en-US" dirty="0"/>
              <a:t>) =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</a:t>
            </a:r>
            <a:r>
              <a:rPr lang="en-US" i="1" dirty="0" smtClean="0"/>
              <a:t>τ</a:t>
            </a:r>
            <a:r>
              <a:rPr lang="en-US" dirty="0" smtClean="0"/>
              <a:t>) with </a:t>
            </a:r>
            <a:r>
              <a:rPr lang="en-US" dirty="0"/>
              <a:t>the Fourier transform of the above equation 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2" t="50000" r="35110" b="44355"/>
          <a:stretch/>
        </p:blipFill>
        <p:spPr bwMode="auto">
          <a:xfrm>
            <a:off x="1907704" y="2662064"/>
            <a:ext cx="5143601" cy="99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6" t="61541" r="35016" b="32814"/>
          <a:stretch/>
        </p:blipFill>
        <p:spPr bwMode="auto">
          <a:xfrm>
            <a:off x="1619672" y="5445224"/>
            <a:ext cx="5143601" cy="99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1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48680"/>
            <a:ext cx="8435280" cy="557748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substitute the above result for </a:t>
            </a:r>
            <a:r>
              <a:rPr lang="en-US" i="1" dirty="0" err="1" smtClean="0"/>
              <a:t>A</a:t>
            </a:r>
            <a:r>
              <a:rPr lang="en-US" b="1" baseline="-25000" dirty="0" err="1" smtClean="0"/>
              <a:t>k</a:t>
            </a:r>
            <a:r>
              <a:rPr lang="en-US" b="1" dirty="0" smtClean="0"/>
              <a:t> </a:t>
            </a:r>
            <a:r>
              <a:rPr lang="en-US" dirty="0"/>
              <a:t>into the integral for </a:t>
            </a:r>
            <a:r>
              <a:rPr lang="en-US" i="1" dirty="0"/>
              <a:t>η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t</a:t>
            </a:r>
            <a:r>
              <a:rPr lang="en-US" dirty="0"/>
              <a:t>) and </a:t>
            </a:r>
            <a:r>
              <a:rPr lang="en-US" dirty="0" smtClean="0"/>
              <a:t>complete the </a:t>
            </a:r>
            <a:r>
              <a:rPr lang="en-US" dirty="0"/>
              <a:t>integration over </a:t>
            </a:r>
            <a:r>
              <a:rPr lang="en-US" b="1" dirty="0"/>
              <a:t>k</a:t>
            </a:r>
            <a:r>
              <a:rPr lang="en-US" dirty="0"/>
              <a:t>, we </a:t>
            </a:r>
            <a:r>
              <a:rPr lang="en-US" dirty="0" smtClean="0"/>
              <a:t>obtain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substituted into the integral expression of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t</a:t>
            </a:r>
            <a:r>
              <a:rPr lang="en-US" dirty="0" smtClean="0"/>
              <a:t>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One question here, how to solve it for finite boundaries?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5" t="41250" r="33587" b="51667"/>
          <a:stretch/>
        </p:blipFill>
        <p:spPr bwMode="auto">
          <a:xfrm>
            <a:off x="2027069" y="1628800"/>
            <a:ext cx="5602594" cy="108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1" t="53931" r="42859" b="39214"/>
          <a:stretch/>
        </p:blipFill>
        <p:spPr bwMode="auto">
          <a:xfrm>
            <a:off x="2027069" y="3488240"/>
            <a:ext cx="5985341" cy="93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8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integral can be evaluated numerically if the form of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t</a:t>
            </a:r>
            <a:r>
              <a:rPr lang="en-US" dirty="0"/>
              <a:t>) is given</a:t>
            </a:r>
            <a:r>
              <a:rPr lang="en-US" dirty="0" smtClean="0"/>
              <a:t>.</a:t>
            </a:r>
          </a:p>
          <a:p>
            <a:r>
              <a:rPr lang="en-US" dirty="0"/>
              <a:t>if the space is not infinite but confined by some boundary, </a:t>
            </a:r>
            <a:r>
              <a:rPr lang="en-US" dirty="0" smtClean="0"/>
              <a:t>the </a:t>
            </a:r>
            <a:r>
              <a:rPr lang="en-US" dirty="0"/>
              <a:t>solution will be in a different but similar form, </a:t>
            </a:r>
            <a:r>
              <a:rPr lang="en-US" dirty="0" smtClean="0"/>
              <a:t>because the </a:t>
            </a:r>
            <a:r>
              <a:rPr lang="en-US" dirty="0"/>
              <a:t>idea of the Fourier transform is quite general in the sense of the </a:t>
            </a:r>
            <a:r>
              <a:rPr lang="en-US" dirty="0" smtClean="0"/>
              <a:t>spatial eigenstates.</a:t>
            </a:r>
          </a:p>
          <a:p>
            <a:r>
              <a:rPr lang="en-US" dirty="0"/>
              <a:t>In most cases, the spatial </a:t>
            </a:r>
            <a:r>
              <a:rPr lang="en-US" dirty="0" err="1"/>
              <a:t>eigenstates</a:t>
            </a:r>
            <a:r>
              <a:rPr lang="en-US" dirty="0"/>
              <a:t> form an orthogonal basis </a:t>
            </a:r>
            <a:r>
              <a:rPr lang="en-US" dirty="0" smtClean="0"/>
              <a:t>set which </a:t>
            </a:r>
            <a:r>
              <a:rPr lang="en-US" dirty="0"/>
              <a:t>can be used for a general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19104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have: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1" t="62649" r="44868" b="25049"/>
          <a:stretch/>
        </p:blipFill>
        <p:spPr bwMode="auto">
          <a:xfrm>
            <a:off x="1115616" y="2276872"/>
            <a:ext cx="5823071" cy="232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9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48881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// An example of solving the boundary-value problem of</a:t>
            </a:r>
          </a:p>
          <a:p>
            <a:r>
              <a:rPr lang="en-US" b="1" dirty="0"/>
              <a:t>// a linear equation via the </a:t>
            </a:r>
            <a:r>
              <a:rPr lang="en-US" b="1" dirty="0" err="1"/>
              <a:t>Runge-Kutta</a:t>
            </a:r>
            <a:r>
              <a:rPr lang="en-US" b="1" dirty="0"/>
              <a:t> method.</a:t>
            </a:r>
          </a:p>
          <a:p>
            <a:r>
              <a:rPr lang="en-US" b="1" dirty="0"/>
              <a:t>import </a:t>
            </a:r>
            <a:r>
              <a:rPr lang="en-US" b="1" dirty="0" err="1"/>
              <a:t>java.lang</a:t>
            </a:r>
            <a:r>
              <a:rPr lang="en-US" b="1" dirty="0"/>
              <a:t>.*;</a:t>
            </a:r>
          </a:p>
          <a:p>
            <a:r>
              <a:rPr lang="en-US" b="1" dirty="0"/>
              <a:t>public class </a:t>
            </a:r>
            <a:r>
              <a:rPr lang="en-US" b="1" dirty="0" err="1"/>
              <a:t>LinearDEq</a:t>
            </a:r>
            <a:r>
              <a:rPr lang="en-US" b="1" dirty="0"/>
              <a:t> {</a:t>
            </a:r>
          </a:p>
          <a:p>
            <a:r>
              <a:rPr lang="en-US" b="1" dirty="0"/>
              <a:t>static final </a:t>
            </a:r>
            <a:r>
              <a:rPr lang="en-US" b="1" dirty="0" err="1"/>
              <a:t>int</a:t>
            </a:r>
            <a:r>
              <a:rPr lang="en-US" b="1" dirty="0"/>
              <a:t> n = 100, m = 5;</a:t>
            </a:r>
          </a:p>
          <a:p>
            <a:r>
              <a:rPr lang="en-US" b="1" dirty="0"/>
              <a:t>public static void main(String </a:t>
            </a:r>
            <a:r>
              <a:rPr lang="en-US" b="1" dirty="0" err="1"/>
              <a:t>argv</a:t>
            </a:r>
            <a:r>
              <a:rPr lang="en-US" b="1" dirty="0"/>
              <a:t>[]) {</a:t>
            </a:r>
          </a:p>
          <a:p>
            <a:r>
              <a:rPr lang="en-US" b="1" dirty="0"/>
              <a:t>double y1[] = new double [n+1];</a:t>
            </a:r>
          </a:p>
          <a:p>
            <a:r>
              <a:rPr lang="en-US" b="1" dirty="0"/>
              <a:t>double y2[] = new double [n+1];</a:t>
            </a:r>
          </a:p>
          <a:p>
            <a:r>
              <a:rPr lang="en-US" b="1" dirty="0"/>
              <a:t>double y[] = new double [2];</a:t>
            </a:r>
          </a:p>
          <a:p>
            <a:r>
              <a:rPr lang="en-US" b="1" dirty="0"/>
              <a:t>double h = 1.0/n;</a:t>
            </a:r>
          </a:p>
          <a:p>
            <a:r>
              <a:rPr lang="en-US" b="1" dirty="0"/>
              <a:t>// Find the 1st solution via the </a:t>
            </a:r>
            <a:r>
              <a:rPr lang="en-US" b="1" dirty="0" err="1"/>
              <a:t>Runge-Kutta</a:t>
            </a:r>
            <a:r>
              <a:rPr lang="en-US" b="1" dirty="0"/>
              <a:t> method</a:t>
            </a:r>
          </a:p>
          <a:p>
            <a:r>
              <a:rPr lang="en-US" b="1" dirty="0"/>
              <a:t>y[1] = 1;</a:t>
            </a:r>
          </a:p>
          <a:p>
            <a:r>
              <a:rPr lang="nn-NO" b="1" dirty="0"/>
              <a:t>for (int i=0; i&lt;n; ++i) {</a:t>
            </a:r>
          </a:p>
          <a:p>
            <a:r>
              <a:rPr lang="en-US" b="1" dirty="0"/>
              <a:t>double x = h*</a:t>
            </a:r>
            <a:r>
              <a:rPr lang="en-US" b="1" dirty="0" err="1"/>
              <a:t>i</a:t>
            </a:r>
            <a:r>
              <a:rPr lang="en-US" b="1" dirty="0"/>
              <a:t>;</a:t>
            </a:r>
          </a:p>
          <a:p>
            <a:r>
              <a:rPr lang="en-US" b="1" dirty="0"/>
              <a:t>y = </a:t>
            </a:r>
            <a:r>
              <a:rPr lang="en-US" b="1" dirty="0" err="1"/>
              <a:t>rungeKutta</a:t>
            </a:r>
            <a:r>
              <a:rPr lang="en-US" b="1" dirty="0"/>
              <a:t>(y, x, h);</a:t>
            </a:r>
          </a:p>
          <a:p>
            <a:r>
              <a:rPr lang="en-US" b="1" dirty="0"/>
              <a:t>y1[i+1] = y[0];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// Find the 2nd solution via the </a:t>
            </a:r>
            <a:r>
              <a:rPr lang="en-US" b="1" dirty="0" err="1"/>
              <a:t>Runge-Kutta</a:t>
            </a:r>
            <a:r>
              <a:rPr lang="en-US" b="1" dirty="0"/>
              <a:t> method</a:t>
            </a:r>
          </a:p>
          <a:p>
            <a:r>
              <a:rPr lang="en-US" b="1" dirty="0"/>
              <a:t>y[0] = 0;</a:t>
            </a:r>
          </a:p>
          <a:p>
            <a:r>
              <a:rPr lang="en-US" b="1" dirty="0"/>
              <a:t>y[1] = 2</a:t>
            </a:r>
            <a:r>
              <a:rPr lang="en-US" b="1" dirty="0" smtClean="0"/>
              <a:t>;</a:t>
            </a:r>
            <a:endParaRPr lang="en-US" b="1" dirty="0"/>
          </a:p>
        </p:txBody>
      </p:sp>
      <p:sp>
        <p:nvSpPr>
          <p:cNvPr id="5" name="矩形 4"/>
          <p:cNvSpPr/>
          <p:nvPr/>
        </p:nvSpPr>
        <p:spPr>
          <a:xfrm>
            <a:off x="4564743" y="476672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b="1" dirty="0"/>
              <a:t>for (int i=0; i&lt;n; ++i) {</a:t>
            </a:r>
          </a:p>
          <a:p>
            <a:r>
              <a:rPr lang="en-US" b="1" dirty="0"/>
              <a:t>double x = h*</a:t>
            </a:r>
            <a:r>
              <a:rPr lang="en-US" b="1" dirty="0" err="1"/>
              <a:t>i</a:t>
            </a:r>
            <a:r>
              <a:rPr lang="en-US" b="1" dirty="0"/>
              <a:t>;</a:t>
            </a:r>
          </a:p>
          <a:p>
            <a:r>
              <a:rPr lang="en-US" b="1" dirty="0"/>
              <a:t>y = </a:t>
            </a:r>
            <a:r>
              <a:rPr lang="en-US" b="1" dirty="0" err="1"/>
              <a:t>rungeKutta</a:t>
            </a:r>
            <a:r>
              <a:rPr lang="en-US" b="1" dirty="0"/>
              <a:t>(y, x, h);</a:t>
            </a:r>
          </a:p>
          <a:p>
            <a:r>
              <a:rPr lang="en-US" b="1" dirty="0"/>
              <a:t>y2[i+1] = y[0];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// Superpose the two solutions found</a:t>
            </a:r>
          </a:p>
          <a:p>
            <a:r>
              <a:rPr lang="en-US" b="1" dirty="0"/>
              <a:t>double a = (y2[n]-1)/(y2[n]-y1[n]);</a:t>
            </a:r>
          </a:p>
          <a:p>
            <a:r>
              <a:rPr lang="es-ES" b="1" dirty="0" err="1"/>
              <a:t>double</a:t>
            </a:r>
            <a:r>
              <a:rPr lang="es-ES" b="1" dirty="0"/>
              <a:t> b = (1-y1[n])/(y2[n]-y1[n]);</a:t>
            </a:r>
          </a:p>
          <a:p>
            <a:r>
              <a:rPr lang="nn-NO" b="1" dirty="0"/>
              <a:t>for (int i=0; i&lt;=n; ++i)</a:t>
            </a:r>
          </a:p>
          <a:p>
            <a:r>
              <a:rPr lang="en-US" b="1" dirty="0"/>
              <a:t>y1[</a:t>
            </a:r>
            <a:r>
              <a:rPr lang="en-US" b="1" dirty="0" err="1"/>
              <a:t>i</a:t>
            </a:r>
            <a:r>
              <a:rPr lang="en-US" b="1" dirty="0"/>
              <a:t>] = a*y1[</a:t>
            </a:r>
            <a:r>
              <a:rPr lang="en-US" b="1" dirty="0" err="1"/>
              <a:t>i</a:t>
            </a:r>
            <a:r>
              <a:rPr lang="en-US" b="1" dirty="0"/>
              <a:t>]+b*y2[</a:t>
            </a:r>
            <a:r>
              <a:rPr lang="en-US" b="1" dirty="0" err="1"/>
              <a:t>i</a:t>
            </a:r>
            <a:r>
              <a:rPr lang="en-US" b="1" dirty="0"/>
              <a:t>];</a:t>
            </a:r>
          </a:p>
          <a:p>
            <a:r>
              <a:rPr lang="en-US" b="1" dirty="0"/>
              <a:t>// Output the result in every m points</a:t>
            </a:r>
          </a:p>
          <a:p>
            <a:r>
              <a:rPr lang="nn-NO" b="1" dirty="0"/>
              <a:t>for (int i=0; i&lt;=n; i+=m)</a:t>
            </a:r>
          </a:p>
          <a:p>
            <a:r>
              <a:rPr lang="en-US" b="1" dirty="0" err="1"/>
              <a:t>System.out.println</a:t>
            </a:r>
            <a:r>
              <a:rPr lang="en-US" b="1" dirty="0"/>
              <a:t>(y1[</a:t>
            </a:r>
            <a:r>
              <a:rPr lang="en-US" b="1" dirty="0" err="1"/>
              <a:t>i</a:t>
            </a:r>
            <a:r>
              <a:rPr lang="en-US" b="1" dirty="0"/>
              <a:t>]);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public static double[] </a:t>
            </a:r>
            <a:r>
              <a:rPr lang="en-US" b="1" dirty="0" err="1"/>
              <a:t>rungeKutta</a:t>
            </a:r>
            <a:r>
              <a:rPr lang="en-US" b="1" dirty="0"/>
              <a:t>(double y[],</a:t>
            </a:r>
          </a:p>
          <a:p>
            <a:r>
              <a:rPr lang="en-US" b="1" dirty="0"/>
              <a:t>double t, double </a:t>
            </a:r>
            <a:r>
              <a:rPr lang="en-US" b="1" dirty="0" err="1"/>
              <a:t>dt</a:t>
            </a:r>
            <a:r>
              <a:rPr lang="en-US" b="1" dirty="0"/>
              <a:t>) {...}</a:t>
            </a:r>
          </a:p>
          <a:p>
            <a:r>
              <a:rPr lang="fr-FR" b="1" dirty="0"/>
              <a:t>public </a:t>
            </a:r>
            <a:r>
              <a:rPr lang="fr-FR" b="1" dirty="0" err="1"/>
              <a:t>static</a:t>
            </a:r>
            <a:r>
              <a:rPr lang="fr-FR" b="1" dirty="0"/>
              <a:t> double[] g(double y[], double t) {...}</a:t>
            </a:r>
          </a:p>
          <a:p>
            <a:r>
              <a:rPr lang="en-US" b="1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Partial differential equations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Partial differential equations in </a:t>
            </a:r>
            <a:r>
              <a:rPr lang="en-US" b="1" dirty="0" smtClean="0"/>
              <a:t>physics</a:t>
            </a:r>
          </a:p>
          <a:p>
            <a:r>
              <a:rPr lang="en-US" dirty="0"/>
              <a:t>In this chapter, we discuss numerical schemes for solving partial </a:t>
            </a:r>
            <a:r>
              <a:rPr lang="en-US" dirty="0" smtClean="0"/>
              <a:t>differential equations.</a:t>
            </a:r>
          </a:p>
          <a:p>
            <a:r>
              <a:rPr lang="en-US" dirty="0" smtClean="0"/>
              <a:t>Several </a:t>
            </a:r>
            <a:r>
              <a:rPr lang="en-US" dirty="0"/>
              <a:t>types of partial differential equations in physics.</a:t>
            </a:r>
          </a:p>
          <a:p>
            <a:pPr lvl="1"/>
            <a:r>
              <a:rPr lang="en-US" dirty="0"/>
              <a:t>The Poisson </a:t>
            </a:r>
            <a:r>
              <a:rPr lang="en-US" dirty="0" smtClean="0"/>
              <a:t>equation:</a:t>
            </a:r>
            <a:r>
              <a:rPr lang="el-GR" dirty="0" smtClean="0"/>
              <a:t>∇</a:t>
            </a:r>
            <a:r>
              <a:rPr lang="en-US" baseline="30000" dirty="0" smtClean="0"/>
              <a:t>2</a:t>
            </a:r>
            <a:r>
              <a:rPr lang="el-GR" dirty="0" smtClean="0"/>
              <a:t> </a:t>
            </a:r>
            <a:r>
              <a:rPr lang="el-GR" dirty="0"/>
              <a:t>Φ</a:t>
            </a:r>
            <a:r>
              <a:rPr lang="el-GR" dirty="0" smtClean="0"/>
              <a:t>(</a:t>
            </a:r>
            <a:r>
              <a:rPr lang="en-US" b="1" dirty="0"/>
              <a:t>r</a:t>
            </a:r>
            <a:r>
              <a:rPr lang="en-US" dirty="0"/>
              <a:t>) = −</a:t>
            </a:r>
            <a:r>
              <a:rPr lang="el-GR" i="1" dirty="0"/>
              <a:t>ρ</a:t>
            </a:r>
            <a:r>
              <a:rPr lang="el-GR" dirty="0"/>
              <a:t>(</a:t>
            </a:r>
            <a:r>
              <a:rPr lang="en-US" b="1" dirty="0"/>
              <a:t>r</a:t>
            </a:r>
            <a:r>
              <a:rPr lang="en-US" dirty="0" smtClean="0"/>
              <a:t>)</a:t>
            </a:r>
            <a:r>
              <a:rPr lang="en-US" i="1" dirty="0" smtClean="0"/>
              <a:t>/</a:t>
            </a:r>
            <a:r>
              <a:rPr lang="el-GR" i="1" dirty="0" smtClean="0"/>
              <a:t>ε</a:t>
            </a:r>
            <a:endParaRPr lang="en-US" sz="400" dirty="0"/>
          </a:p>
          <a:p>
            <a:pPr lvl="1"/>
            <a:r>
              <a:rPr lang="en-US" dirty="0"/>
              <a:t>for the electrostatic potential </a:t>
            </a:r>
            <a:r>
              <a:rPr lang="el-GR" i="1" dirty="0"/>
              <a:t>Φ </a:t>
            </a:r>
            <a:r>
              <a:rPr lang="en-US" dirty="0" smtClean="0"/>
              <a:t>(</a:t>
            </a:r>
            <a:r>
              <a:rPr lang="en-US" b="1" dirty="0" smtClean="0"/>
              <a:t>r</a:t>
            </a:r>
            <a:r>
              <a:rPr lang="en-US" dirty="0"/>
              <a:t>) at the </a:t>
            </a:r>
            <a:r>
              <a:rPr lang="en-US" dirty="0" smtClean="0"/>
              <a:t>position </a:t>
            </a:r>
            <a:r>
              <a:rPr lang="en-US" b="1" dirty="0"/>
              <a:t>r </a:t>
            </a:r>
            <a:r>
              <a:rPr lang="en-US" dirty="0"/>
              <a:t>under the given charge </a:t>
            </a:r>
            <a:r>
              <a:rPr lang="en-US" dirty="0" smtClean="0"/>
              <a:t>distribution </a:t>
            </a:r>
            <a:r>
              <a:rPr lang="en-US" i="1" dirty="0" smtClean="0"/>
              <a:t>ρ</a:t>
            </a:r>
            <a:r>
              <a:rPr lang="en-US" dirty="0" smtClean="0"/>
              <a:t>(</a:t>
            </a:r>
            <a:r>
              <a:rPr lang="en-US" b="1" dirty="0" smtClean="0"/>
              <a:t>r</a:t>
            </a:r>
            <a:r>
              <a:rPr lang="en-US" dirty="0"/>
              <a:t>) is a typical elliptic equation.</a:t>
            </a:r>
          </a:p>
        </p:txBody>
      </p:sp>
    </p:spTree>
    <p:extLst>
      <p:ext uri="{BB962C8B-B14F-4D97-AF65-F5344CB8AC3E}">
        <p14:creationId xmlns:p14="http://schemas.microsoft.com/office/powerpoint/2010/main" val="39479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diffusion </a:t>
            </a:r>
            <a:r>
              <a:rPr lang="en-US" dirty="0" smtClean="0"/>
              <a:t>equation </a:t>
            </a:r>
          </a:p>
          <a:p>
            <a:r>
              <a:rPr lang="en-US" i="1" dirty="0" smtClean="0"/>
              <a:t>∂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t</a:t>
            </a:r>
            <a:r>
              <a:rPr lang="en-US" dirty="0" smtClean="0"/>
              <a:t>)/</a:t>
            </a:r>
            <a:r>
              <a:rPr lang="en-US" i="1" dirty="0" smtClean="0"/>
              <a:t>∂t</a:t>
            </a:r>
            <a:r>
              <a:rPr lang="pt-BR" dirty="0" smtClean="0"/>
              <a:t>−</a:t>
            </a:r>
            <a:r>
              <a:rPr lang="pt-BR" b="1" i="1" dirty="0" smtClean="0"/>
              <a:t>∇</a:t>
            </a:r>
            <a:r>
              <a:rPr lang="pt-BR" dirty="0"/>
              <a:t>· </a:t>
            </a:r>
            <a:r>
              <a:rPr lang="pt-BR" dirty="0" smtClean="0"/>
              <a:t>[</a:t>
            </a:r>
            <a:r>
              <a:rPr lang="pt-BR" i="1" dirty="0" smtClean="0"/>
              <a:t>D</a:t>
            </a:r>
            <a:r>
              <a:rPr lang="pt-BR" dirty="0" smtClean="0"/>
              <a:t>(</a:t>
            </a:r>
            <a:r>
              <a:rPr lang="pt-BR" b="1" dirty="0" smtClean="0"/>
              <a:t>r</a:t>
            </a:r>
            <a:r>
              <a:rPr lang="pt-BR" dirty="0"/>
              <a:t>)</a:t>
            </a:r>
            <a:r>
              <a:rPr lang="pt-BR" b="1" i="1" dirty="0"/>
              <a:t>∇</a:t>
            </a:r>
            <a:r>
              <a:rPr lang="pt-BR" i="1" dirty="0"/>
              <a:t>n</a:t>
            </a:r>
            <a:r>
              <a:rPr lang="pt-BR" dirty="0"/>
              <a:t>(</a:t>
            </a:r>
            <a:r>
              <a:rPr lang="pt-BR" b="1" dirty="0"/>
              <a:t>r</a:t>
            </a:r>
            <a:r>
              <a:rPr lang="pt-BR" i="1" dirty="0"/>
              <a:t>, t</a:t>
            </a:r>
            <a:r>
              <a:rPr lang="pt-BR" dirty="0" smtClean="0"/>
              <a:t>)] </a:t>
            </a:r>
            <a:r>
              <a:rPr lang="pt-BR" dirty="0"/>
              <a:t>= </a:t>
            </a:r>
            <a:r>
              <a:rPr lang="pt-BR" i="1" dirty="0"/>
              <a:t>S</a:t>
            </a:r>
            <a:r>
              <a:rPr lang="pt-BR" dirty="0"/>
              <a:t>(</a:t>
            </a:r>
            <a:r>
              <a:rPr lang="pt-BR" b="1" dirty="0"/>
              <a:t>r</a:t>
            </a:r>
            <a:r>
              <a:rPr lang="pt-BR" i="1" dirty="0"/>
              <a:t>, t</a:t>
            </a:r>
            <a:r>
              <a:rPr lang="pt-BR" dirty="0" smtClean="0"/>
              <a:t>)</a:t>
            </a:r>
          </a:p>
          <a:p>
            <a:r>
              <a:rPr lang="en-US" dirty="0"/>
              <a:t>for the concentration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t</a:t>
            </a:r>
            <a:r>
              <a:rPr lang="en-US" dirty="0"/>
              <a:t>) at the position </a:t>
            </a:r>
            <a:r>
              <a:rPr lang="en-US" b="1" dirty="0"/>
              <a:t>r </a:t>
            </a:r>
            <a:r>
              <a:rPr lang="en-US" dirty="0"/>
              <a:t>and time </a:t>
            </a:r>
            <a:r>
              <a:rPr lang="en-US" i="1" dirty="0"/>
              <a:t>t </a:t>
            </a:r>
            <a:r>
              <a:rPr lang="en-US" dirty="0"/>
              <a:t>under the given </a:t>
            </a:r>
            <a:r>
              <a:rPr lang="en-US" dirty="0" smtClean="0"/>
              <a:t>source </a:t>
            </a:r>
            <a:r>
              <a:rPr lang="en-US" i="1" dirty="0" smtClean="0"/>
              <a:t>S</a:t>
            </a:r>
            <a:r>
              <a:rPr lang="en-US" dirty="0" smtClean="0"/>
              <a:t>(</a:t>
            </a:r>
            <a:r>
              <a:rPr lang="en-US" b="1" dirty="0" smtClean="0"/>
              <a:t>r</a:t>
            </a:r>
            <a:r>
              <a:rPr lang="en-US" i="1" dirty="0"/>
              <a:t>, t</a:t>
            </a:r>
            <a:r>
              <a:rPr lang="en-US" dirty="0"/>
              <a:t>) is a typical parabolic equation. Here </a:t>
            </a:r>
            <a:r>
              <a:rPr lang="en-US" i="1" dirty="0"/>
              <a:t>D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is the diffusion coefficient </a:t>
            </a:r>
            <a:r>
              <a:rPr lang="en-US" dirty="0" smtClean="0"/>
              <a:t>at the </a:t>
            </a:r>
            <a:r>
              <a:rPr lang="en-US" dirty="0"/>
              <a:t>position </a:t>
            </a:r>
            <a:r>
              <a:rPr lang="en-US" b="1" dirty="0"/>
              <a:t>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12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Wave </a:t>
            </a:r>
            <a:r>
              <a:rPr lang="en-US" altLang="zh-CN" dirty="0" smtClean="0"/>
              <a:t>equation: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</a:t>
            </a:r>
            <a:r>
              <a:rPr lang="en-US" dirty="0"/>
              <a:t>the generalized displacement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t</a:t>
            </a:r>
            <a:r>
              <a:rPr lang="en-US" dirty="0"/>
              <a:t>) at the position </a:t>
            </a:r>
            <a:r>
              <a:rPr lang="en-US" b="1" dirty="0"/>
              <a:t>r </a:t>
            </a:r>
            <a:r>
              <a:rPr lang="en-US" dirty="0"/>
              <a:t>and time </a:t>
            </a:r>
            <a:r>
              <a:rPr lang="en-US" i="1" dirty="0"/>
              <a:t>t </a:t>
            </a:r>
            <a:r>
              <a:rPr lang="en-US" dirty="0"/>
              <a:t>under the </a:t>
            </a:r>
            <a:r>
              <a:rPr lang="en-US" dirty="0" smtClean="0"/>
              <a:t>given source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t</a:t>
            </a:r>
            <a:r>
              <a:rPr lang="en-US" dirty="0"/>
              <a:t>) is a typical hyperbolic equation.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7" t="61271" r="46888" b="32582"/>
          <a:stretch/>
        </p:blipFill>
        <p:spPr bwMode="auto">
          <a:xfrm>
            <a:off x="1259632" y="2348880"/>
            <a:ext cx="6219051" cy="132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3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time-dependent </a:t>
            </a:r>
            <a:r>
              <a:rPr lang="en-US" dirty="0" smtClean="0"/>
              <a:t>Schrodinger equation: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0" t="74419" r="47305" b="19434"/>
          <a:stretch/>
        </p:blipFill>
        <p:spPr bwMode="auto">
          <a:xfrm>
            <a:off x="1259632" y="2348880"/>
            <a:ext cx="6219051" cy="132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835696" y="404223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for the </a:t>
            </a:r>
            <a:r>
              <a:rPr lang="en-US" dirty="0" err="1"/>
              <a:t>wavefunction</a:t>
            </a:r>
            <a:r>
              <a:rPr lang="en-US" dirty="0"/>
              <a:t> </a:t>
            </a:r>
            <a:r>
              <a:rPr lang="el-GR" dirty="0" smtClean="0"/>
              <a:t>Ψ</a:t>
            </a:r>
            <a:r>
              <a:rPr lang="en-US" dirty="0" smtClean="0"/>
              <a:t>(r</a:t>
            </a:r>
            <a:r>
              <a:rPr lang="en-US" dirty="0"/>
              <a:t>, t) of a quantum system defined by the </a:t>
            </a:r>
            <a:r>
              <a:rPr lang="en-US" dirty="0" smtClean="0"/>
              <a:t>Hamiltonian H</a:t>
            </a:r>
            <a:r>
              <a:rPr lang="en-US" dirty="0"/>
              <a:t>,</a:t>
            </a:r>
          </a:p>
          <a:p>
            <a:r>
              <a:rPr lang="en-US" dirty="0"/>
              <a:t>can be viewed as a diffusion equation under imaginary time.</a:t>
            </a:r>
          </a:p>
        </p:txBody>
      </p:sp>
    </p:spTree>
    <p:extLst>
      <p:ext uri="{BB962C8B-B14F-4D97-AF65-F5344CB8AC3E}">
        <p14:creationId xmlns:p14="http://schemas.microsoft.com/office/powerpoint/2010/main" val="36819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21456</TotalTime>
  <Words>2193</Words>
  <Application>Microsoft Office PowerPoint</Application>
  <PresentationFormat>On-screen Show (4:3)</PresentationFormat>
  <Paragraphs>177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宋体</vt:lpstr>
      <vt:lpstr>Arial</vt:lpstr>
      <vt:lpstr>Calibri</vt:lpstr>
      <vt:lpstr>Office 主题​​</vt:lpstr>
      <vt:lpstr>Computational Physics (Lecture 14) </vt:lpstr>
      <vt:lpstr>Linear equations</vt:lpstr>
      <vt:lpstr>PowerPoint Presentation</vt:lpstr>
      <vt:lpstr>PowerPoint Presentation</vt:lpstr>
      <vt:lpstr>PowerPoint Presentation</vt:lpstr>
      <vt:lpstr>Partial differential equations</vt:lpstr>
      <vt:lpstr>PowerPoint Presentation</vt:lpstr>
      <vt:lpstr>PowerPoint Presentation</vt:lpstr>
      <vt:lpstr>PowerPoint Presentation</vt:lpstr>
      <vt:lpstr>PowerPoint Presentation</vt:lpstr>
      <vt:lpstr>Separation of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jzhu</dc:creator>
  <cp:lastModifiedBy> </cp:lastModifiedBy>
  <cp:revision>355</cp:revision>
  <dcterms:created xsi:type="dcterms:W3CDTF">2014-01-05T10:31:17Z</dcterms:created>
  <dcterms:modified xsi:type="dcterms:W3CDTF">2022-10-25T06:13:36Z</dcterms:modified>
</cp:coreProperties>
</file>